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6" r:id="rId27"/>
    <p:sldId id="283" r:id="rId28"/>
    <p:sldId id="287" r:id="rId29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2000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ctr" rtl="0" eaLnBrk="0" fontAlgn="base" hangingPunct="0">
      <a:spcBef>
        <a:spcPct val="2000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ctr" rtl="0" eaLnBrk="0" fontAlgn="base" hangingPunct="0">
      <a:spcBef>
        <a:spcPct val="2000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ctr" rtl="0" eaLnBrk="0" fontAlgn="base" hangingPunct="0">
      <a:spcBef>
        <a:spcPct val="2000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ctr" rtl="0" eaLnBrk="0" fontAlgn="base" hangingPunct="0">
      <a:spcBef>
        <a:spcPct val="2000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9933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84" y="-6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090" y="-53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kumimoji="1" sz="1200"/>
            </a:lvl1pPr>
          </a:lstStyle>
          <a:p>
            <a:endParaRPr lang="zh-CN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kumimoji="1" sz="1200"/>
            </a:lvl1pPr>
          </a:lstStyle>
          <a:p>
            <a:endParaRPr lang="zh-CN" alt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kumimoji="1" sz="1200"/>
            </a:lvl1pPr>
          </a:lstStyle>
          <a:p>
            <a:endParaRPr lang="zh-CN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kumimoji="1" sz="1200"/>
            </a:lvl1pPr>
          </a:lstStyle>
          <a:p>
            <a:fld id="{65A1B082-5B90-432E-9190-9B3960917A83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kumimoji="1" sz="1200"/>
            </a:lvl1pPr>
          </a:lstStyle>
          <a:p>
            <a:endParaRPr lang="zh-CN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kumimoji="1" sz="1200"/>
            </a:lvl1pPr>
          </a:lstStyle>
          <a:p>
            <a:endParaRPr lang="zh-CN" altLang="en-US"/>
          </a:p>
        </p:txBody>
      </p:sp>
      <p:sp>
        <p:nvSpPr>
          <p:cNvPr id="4100" name="Rectangle 4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kumimoji="1" sz="1200"/>
            </a:lvl1pPr>
          </a:lstStyle>
          <a:p>
            <a:endParaRPr lang="zh-CN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kumimoji="1" sz="1200"/>
            </a:lvl1pPr>
          </a:lstStyle>
          <a:p>
            <a:fld id="{4706E590-3595-4262-B133-30C53ACA00CD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DD20DA-03D7-419E-8CF1-DC97FF38FEC3}" type="slidenum">
              <a:rPr lang="zh-CN" altLang="en-US"/>
              <a:pPr/>
              <a:t>1</a:t>
            </a:fld>
            <a:endParaRPr lang="zh-CN" altLang="en-US"/>
          </a:p>
        </p:txBody>
      </p:sp>
      <p:sp>
        <p:nvSpPr>
          <p:cNvPr id="48130" name="Rectangle 1026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481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390022-2F40-4F2C-B27B-FDC55A9F4826}" type="slidenum">
              <a:rPr lang="zh-CN" altLang="en-US"/>
              <a:pPr/>
              <a:t>10</a:t>
            </a:fld>
            <a:endParaRPr lang="zh-CN" altLang="en-US"/>
          </a:p>
        </p:txBody>
      </p:sp>
      <p:sp>
        <p:nvSpPr>
          <p:cNvPr id="8704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793B66-EFAC-4086-90AF-2083C19EE09B}" type="slidenum">
              <a:rPr lang="zh-CN" altLang="en-US"/>
              <a:pPr/>
              <a:t>11</a:t>
            </a:fld>
            <a:endParaRPr lang="zh-CN" altLang="en-US"/>
          </a:p>
        </p:txBody>
      </p:sp>
      <p:sp>
        <p:nvSpPr>
          <p:cNvPr id="8909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7D59B4-BBA7-42A7-BC76-5E11A1154E65}" type="slidenum">
              <a:rPr lang="zh-CN" altLang="en-US"/>
              <a:pPr/>
              <a:t>12</a:t>
            </a:fld>
            <a:endParaRPr lang="zh-CN" altLang="en-US"/>
          </a:p>
        </p:txBody>
      </p:sp>
      <p:sp>
        <p:nvSpPr>
          <p:cNvPr id="9728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6AFBAF-2DCF-4528-B75A-C6E0424EDFA0}" type="slidenum">
              <a:rPr lang="zh-CN" altLang="en-US"/>
              <a:pPr/>
              <a:t>13</a:t>
            </a:fld>
            <a:endParaRPr lang="zh-CN" altLang="en-US"/>
          </a:p>
        </p:txBody>
      </p:sp>
      <p:sp>
        <p:nvSpPr>
          <p:cNvPr id="9933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930023-89C3-4E60-AAC3-1480095BC021}" type="slidenum">
              <a:rPr lang="zh-CN" altLang="en-US"/>
              <a:pPr/>
              <a:t>14</a:t>
            </a:fld>
            <a:endParaRPr lang="zh-CN" altLang="en-US"/>
          </a:p>
        </p:txBody>
      </p:sp>
      <p:sp>
        <p:nvSpPr>
          <p:cNvPr id="10137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DB330B-7ED9-42A6-B967-B1234EBBFD00}" type="slidenum">
              <a:rPr lang="zh-CN" altLang="en-US"/>
              <a:pPr/>
              <a:t>15</a:t>
            </a:fld>
            <a:endParaRPr lang="zh-CN" altLang="en-US"/>
          </a:p>
        </p:txBody>
      </p:sp>
      <p:sp>
        <p:nvSpPr>
          <p:cNvPr id="10342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2BCBAB-0075-4528-B0CA-AC8A56E613B4}" type="slidenum">
              <a:rPr lang="zh-CN" altLang="en-US"/>
              <a:pPr/>
              <a:t>16</a:t>
            </a:fld>
            <a:endParaRPr lang="zh-CN" altLang="en-US"/>
          </a:p>
        </p:txBody>
      </p:sp>
      <p:sp>
        <p:nvSpPr>
          <p:cNvPr id="10547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6BFE6E-F852-4ED0-81EF-21DDC5955D73}" type="slidenum">
              <a:rPr lang="zh-CN" altLang="en-US"/>
              <a:pPr/>
              <a:t>17</a:t>
            </a:fld>
            <a:endParaRPr lang="zh-CN" altLang="en-US"/>
          </a:p>
        </p:txBody>
      </p:sp>
      <p:sp>
        <p:nvSpPr>
          <p:cNvPr id="10752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2DCCFC-1AAF-468B-BCE3-F59035ACE44F}" type="slidenum">
              <a:rPr lang="zh-CN" altLang="en-US"/>
              <a:pPr/>
              <a:t>18</a:t>
            </a:fld>
            <a:endParaRPr lang="zh-CN" altLang="en-US"/>
          </a:p>
        </p:txBody>
      </p:sp>
      <p:sp>
        <p:nvSpPr>
          <p:cNvPr id="10957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FCB416-47E3-4AD4-9B0E-1393812E0476}" type="slidenum">
              <a:rPr lang="zh-CN" altLang="en-US"/>
              <a:pPr/>
              <a:t>19</a:t>
            </a:fld>
            <a:endParaRPr lang="zh-CN" altLang="en-US"/>
          </a:p>
        </p:txBody>
      </p:sp>
      <p:sp>
        <p:nvSpPr>
          <p:cNvPr id="11161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3EF998-7351-4E0E-B2E2-34EC5C7336C3}" type="slidenum">
              <a:rPr lang="zh-CN" altLang="en-US"/>
              <a:pPr/>
              <a:t>2</a:t>
            </a:fld>
            <a:endParaRPr lang="zh-CN" altLang="en-US"/>
          </a:p>
        </p:txBody>
      </p:sp>
      <p:sp>
        <p:nvSpPr>
          <p:cNvPr id="4915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306331-3A13-4E1D-839B-1538DCC6C38B}" type="slidenum">
              <a:rPr lang="zh-CN" altLang="en-US"/>
              <a:pPr/>
              <a:t>20</a:t>
            </a:fld>
            <a:endParaRPr lang="zh-CN" altLang="en-US"/>
          </a:p>
        </p:txBody>
      </p:sp>
      <p:sp>
        <p:nvSpPr>
          <p:cNvPr id="11366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34F607-9A5B-42A0-91EC-DF38425902AA}" type="slidenum">
              <a:rPr lang="zh-CN" altLang="en-US"/>
              <a:pPr/>
              <a:t>21</a:t>
            </a:fld>
            <a:endParaRPr lang="zh-CN" altLang="en-US"/>
          </a:p>
        </p:txBody>
      </p:sp>
      <p:sp>
        <p:nvSpPr>
          <p:cNvPr id="11571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9DD31D-9C75-4653-9DC0-299874F7E793}" type="slidenum">
              <a:rPr lang="zh-CN" altLang="en-US"/>
              <a:pPr/>
              <a:t>22</a:t>
            </a:fld>
            <a:endParaRPr lang="zh-CN" altLang="en-US"/>
          </a:p>
        </p:txBody>
      </p:sp>
      <p:sp>
        <p:nvSpPr>
          <p:cNvPr id="11776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6135FB-C361-472F-9CBE-6F32A017CF9D}" type="slidenum">
              <a:rPr lang="zh-CN" altLang="en-US"/>
              <a:pPr/>
              <a:t>23</a:t>
            </a:fld>
            <a:endParaRPr lang="zh-CN" altLang="en-US"/>
          </a:p>
        </p:txBody>
      </p:sp>
      <p:sp>
        <p:nvSpPr>
          <p:cNvPr id="11981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E8864B-0F6D-4BF4-B18F-464C592E5C37}" type="slidenum">
              <a:rPr lang="zh-CN" altLang="en-US"/>
              <a:pPr/>
              <a:t>24</a:t>
            </a:fld>
            <a:endParaRPr lang="zh-CN" altLang="en-US"/>
          </a:p>
        </p:txBody>
      </p:sp>
      <p:sp>
        <p:nvSpPr>
          <p:cNvPr id="12185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C983D5-005D-492A-B8C2-D75AD3538CFD}" type="slidenum">
              <a:rPr lang="zh-CN" altLang="en-US"/>
              <a:pPr/>
              <a:t>25</a:t>
            </a:fld>
            <a:endParaRPr lang="zh-CN" altLang="en-US"/>
          </a:p>
        </p:txBody>
      </p:sp>
      <p:sp>
        <p:nvSpPr>
          <p:cNvPr id="12390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3E9520-B66E-4639-9E5A-3CF69337896D}" type="slidenum">
              <a:rPr lang="zh-CN" altLang="en-US"/>
              <a:pPr/>
              <a:t>26</a:t>
            </a:fld>
            <a:endParaRPr lang="zh-CN" altLang="en-US"/>
          </a:p>
        </p:txBody>
      </p:sp>
      <p:sp>
        <p:nvSpPr>
          <p:cNvPr id="13209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142794-8588-4942-8930-6F56E2213C59}" type="slidenum">
              <a:rPr lang="zh-CN" altLang="en-US"/>
              <a:pPr/>
              <a:t>27</a:t>
            </a:fld>
            <a:endParaRPr lang="zh-CN" altLang="en-US"/>
          </a:p>
        </p:txBody>
      </p:sp>
      <p:sp>
        <p:nvSpPr>
          <p:cNvPr id="12595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EB087A-51A0-4CF8-8240-F934E73BE8B3}" type="slidenum">
              <a:rPr lang="zh-CN" altLang="en-US"/>
              <a:pPr/>
              <a:t>28</a:t>
            </a:fld>
            <a:endParaRPr lang="zh-CN" altLang="en-US"/>
          </a:p>
        </p:txBody>
      </p:sp>
      <p:sp>
        <p:nvSpPr>
          <p:cNvPr id="13414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024D61-A7AB-4843-8D65-03C1A7599AC3}" type="slidenum">
              <a:rPr lang="zh-CN" altLang="en-US"/>
              <a:pPr/>
              <a:t>3</a:t>
            </a:fld>
            <a:endParaRPr lang="zh-CN" altLang="en-US"/>
          </a:p>
        </p:txBody>
      </p:sp>
      <p:sp>
        <p:nvSpPr>
          <p:cNvPr id="2765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95B302-FE82-49AC-A8A8-AB073A7A9F3E}" type="slidenum">
              <a:rPr lang="zh-CN" altLang="en-US"/>
              <a:pPr/>
              <a:t>4</a:t>
            </a:fld>
            <a:endParaRPr lang="zh-CN" altLang="en-US"/>
          </a:p>
        </p:txBody>
      </p:sp>
      <p:sp>
        <p:nvSpPr>
          <p:cNvPr id="5017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9713AC-353C-406B-A99A-2436F59F6398}" type="slidenum">
              <a:rPr lang="zh-CN" altLang="en-US"/>
              <a:pPr/>
              <a:t>5</a:t>
            </a:fld>
            <a:endParaRPr lang="zh-CN" altLang="en-US"/>
          </a:p>
        </p:txBody>
      </p:sp>
      <p:sp>
        <p:nvSpPr>
          <p:cNvPr id="7885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0AAA8B-1AFF-4C47-9E96-FA625B662048}" type="slidenum">
              <a:rPr lang="zh-CN" altLang="en-US"/>
              <a:pPr/>
              <a:t>6</a:t>
            </a:fld>
            <a:endParaRPr lang="zh-CN" altLang="en-US"/>
          </a:p>
        </p:txBody>
      </p:sp>
      <p:sp>
        <p:nvSpPr>
          <p:cNvPr id="9523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C762C2-D7A1-47AD-95E3-3984EE996D78}" type="slidenum">
              <a:rPr lang="zh-CN" altLang="en-US"/>
              <a:pPr/>
              <a:t>7</a:t>
            </a:fld>
            <a:endParaRPr lang="zh-CN" altLang="en-US"/>
          </a:p>
        </p:txBody>
      </p:sp>
      <p:sp>
        <p:nvSpPr>
          <p:cNvPr id="8089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82BF5-0040-43F1-A57E-6CF98BD70C71}" type="slidenum">
              <a:rPr lang="zh-CN" altLang="en-US"/>
              <a:pPr/>
              <a:t>8</a:t>
            </a:fld>
            <a:endParaRPr lang="zh-CN" altLang="en-US"/>
          </a:p>
        </p:txBody>
      </p:sp>
      <p:sp>
        <p:nvSpPr>
          <p:cNvPr id="8294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EA2C81-05BC-4AB8-A82C-A523D19DB2D6}" type="slidenum">
              <a:rPr lang="zh-CN" altLang="en-US"/>
              <a:pPr/>
              <a:t>9</a:t>
            </a:fld>
            <a:endParaRPr lang="zh-CN" altLang="en-US"/>
          </a:p>
        </p:txBody>
      </p:sp>
      <p:sp>
        <p:nvSpPr>
          <p:cNvPr id="8499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117475"/>
            <a:ext cx="9142413" cy="6738938"/>
            <a:chOff x="0" y="74"/>
            <a:chExt cx="5759" cy="4245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kumimoji="1" lang="zh-CN" altLang="en-US" sz="2400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kumimoji="1" lang="zh-CN" altLang="en-US" sz="2400"/>
            </a:p>
          </p:txBody>
        </p:sp>
        <p:sp>
          <p:nvSpPr>
            <p:cNvPr id="3077" name="Oval 5"/>
            <p:cNvSpPr>
              <a:spLocks noChangeArrowheads="1"/>
            </p:cNvSpPr>
            <p:nvPr/>
          </p:nvSpPr>
          <p:spPr bwMode="auto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kumimoji="1" lang="zh-CN" altLang="en-US" sz="2400"/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auto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kumimoji="1" lang="zh-CN" altLang="en-US" sz="2400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auto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kumimoji="1" lang="zh-CN" altLang="en-US" sz="2400"/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auto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kumimoji="1" lang="zh-CN" altLang="en-US" sz="2400"/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auto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kumimoji="1" lang="zh-CN" altLang="en-US" sz="2400"/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auto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kumimoji="1" lang="zh-CN" altLang="en-US" sz="2400"/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auto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kumimoji="1" lang="zh-CN" altLang="en-US" sz="2400"/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auto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kumimoji="1" lang="zh-CN" altLang="en-US" sz="2400"/>
            </a:p>
          </p:txBody>
        </p:sp>
        <p:sp>
          <p:nvSpPr>
            <p:cNvPr id="3085" name="Oval 13"/>
            <p:cNvSpPr>
              <a:spLocks noChangeArrowheads="1"/>
            </p:cNvSpPr>
            <p:nvPr/>
          </p:nvSpPr>
          <p:spPr bwMode="auto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kumimoji="1" lang="zh-CN" altLang="en-US" sz="2400"/>
            </a:p>
          </p:txBody>
        </p:sp>
        <p:grpSp>
          <p:nvGrpSpPr>
            <p:cNvPr id="3086" name="Group 14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3087" name="Oval 15"/>
              <p:cNvSpPr>
                <a:spLocks noChangeArrowheads="1"/>
              </p:cNvSpPr>
              <p:nvPr/>
            </p:nvSpPr>
            <p:spPr bwMode="auto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kumimoji="1" lang="zh-CN" altLang="en-US" sz="2400"/>
              </a:p>
            </p:txBody>
          </p:sp>
          <p:sp>
            <p:nvSpPr>
              <p:cNvPr id="3088" name="Oval 16"/>
              <p:cNvSpPr>
                <a:spLocks noChangeArrowheads="1"/>
              </p:cNvSpPr>
              <p:nvPr/>
            </p:nvSpPr>
            <p:spPr bwMode="auto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kumimoji="1" lang="zh-CN" altLang="en-US" sz="2400"/>
              </a:p>
            </p:txBody>
          </p:sp>
          <p:sp>
            <p:nvSpPr>
              <p:cNvPr id="3089" name="Oval 17"/>
              <p:cNvSpPr>
                <a:spLocks noChangeArrowheads="1"/>
              </p:cNvSpPr>
              <p:nvPr/>
            </p:nvSpPr>
            <p:spPr bwMode="auto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kumimoji="1" lang="zh-CN" altLang="en-US" sz="2400"/>
              </a:p>
            </p:txBody>
          </p:sp>
          <p:sp>
            <p:nvSpPr>
              <p:cNvPr id="3090" name="Oval 18"/>
              <p:cNvSpPr>
                <a:spLocks noChangeArrowheads="1"/>
              </p:cNvSpPr>
              <p:nvPr/>
            </p:nvSpPr>
            <p:spPr bwMode="auto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kumimoji="1" lang="zh-CN" altLang="en-US" sz="2400"/>
              </a:p>
            </p:txBody>
          </p:sp>
          <p:sp>
            <p:nvSpPr>
              <p:cNvPr id="3091" name="Oval 19"/>
              <p:cNvSpPr>
                <a:spLocks noChangeArrowheads="1"/>
              </p:cNvSpPr>
              <p:nvPr/>
            </p:nvSpPr>
            <p:spPr bwMode="auto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kumimoji="1" lang="zh-CN" altLang="en-US" sz="2400"/>
              </a:p>
            </p:txBody>
          </p:sp>
          <p:sp>
            <p:nvSpPr>
              <p:cNvPr id="3092" name="Oval 20"/>
              <p:cNvSpPr>
                <a:spLocks noChangeArrowheads="1"/>
              </p:cNvSpPr>
              <p:nvPr/>
            </p:nvSpPr>
            <p:spPr bwMode="auto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kumimoji="1" lang="zh-CN" altLang="en-US" sz="2400"/>
              </a:p>
            </p:txBody>
          </p:sp>
          <p:sp>
            <p:nvSpPr>
              <p:cNvPr id="3093" name="Oval 21"/>
              <p:cNvSpPr>
                <a:spLocks noChangeArrowheads="1"/>
              </p:cNvSpPr>
              <p:nvPr/>
            </p:nvSpPr>
            <p:spPr bwMode="auto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kumimoji="1" lang="zh-CN" altLang="en-US" sz="2400"/>
              </a:p>
            </p:txBody>
          </p:sp>
          <p:sp>
            <p:nvSpPr>
              <p:cNvPr id="3094" name="Oval 22"/>
              <p:cNvSpPr>
                <a:spLocks noChangeArrowheads="1"/>
              </p:cNvSpPr>
              <p:nvPr/>
            </p:nvSpPr>
            <p:spPr bwMode="auto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kumimoji="1" lang="zh-CN" altLang="en-US" sz="2400"/>
              </a:p>
            </p:txBody>
          </p:sp>
        </p:grpSp>
        <p:sp>
          <p:nvSpPr>
            <p:cNvPr id="3095" name="Oval 23"/>
            <p:cNvSpPr>
              <a:spLocks noChangeArrowheads="1"/>
            </p:cNvSpPr>
            <p:nvPr/>
          </p:nvSpPr>
          <p:spPr bwMode="auto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kumimoji="1" lang="zh-CN" altLang="en-US" sz="2400"/>
            </a:p>
          </p:txBody>
        </p:sp>
        <p:grpSp>
          <p:nvGrpSpPr>
            <p:cNvPr id="3096" name="Group 24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3097" name="Freeform 25"/>
              <p:cNvSpPr>
                <a:spLocks/>
              </p:cNvSpPr>
              <p:nvPr/>
            </p:nvSpPr>
            <p:spPr bwMode="auto">
              <a:xfrm>
                <a:off x="0" y="2394"/>
                <a:ext cx="443" cy="1033"/>
              </a:xfrm>
              <a:custGeom>
                <a:avLst/>
                <a:gdLst/>
                <a:ahLst/>
                <a:cxnLst>
                  <a:cxn ang="0">
                    <a:pos x="290" y="1016"/>
                  </a:cxn>
                  <a:cxn ang="0">
                    <a:pos x="316" y="974"/>
                  </a:cxn>
                  <a:cxn ang="0">
                    <a:pos x="354" y="920"/>
                  </a:cxn>
                  <a:cxn ang="0">
                    <a:pos x="384" y="884"/>
                  </a:cxn>
                  <a:cxn ang="0">
                    <a:pos x="381" y="832"/>
                  </a:cxn>
                  <a:cxn ang="0">
                    <a:pos x="370" y="794"/>
                  </a:cxn>
                  <a:cxn ang="0">
                    <a:pos x="361" y="760"/>
                  </a:cxn>
                  <a:cxn ang="0">
                    <a:pos x="361" y="734"/>
                  </a:cxn>
                  <a:cxn ang="0">
                    <a:pos x="359" y="707"/>
                  </a:cxn>
                  <a:cxn ang="0">
                    <a:pos x="373" y="691"/>
                  </a:cxn>
                  <a:cxn ang="0">
                    <a:pos x="391" y="686"/>
                  </a:cxn>
                  <a:cxn ang="0">
                    <a:pos x="395" y="680"/>
                  </a:cxn>
                  <a:cxn ang="0">
                    <a:pos x="390" y="671"/>
                  </a:cxn>
                  <a:cxn ang="0">
                    <a:pos x="386" y="660"/>
                  </a:cxn>
                  <a:cxn ang="0">
                    <a:pos x="437" y="635"/>
                  </a:cxn>
                  <a:cxn ang="0">
                    <a:pos x="442" y="619"/>
                  </a:cxn>
                  <a:cxn ang="0">
                    <a:pos x="438" y="604"/>
                  </a:cxn>
                  <a:cxn ang="0">
                    <a:pos x="400" y="543"/>
                  </a:cxn>
                  <a:cxn ang="0">
                    <a:pos x="384" y="474"/>
                  </a:cxn>
                  <a:cxn ang="0">
                    <a:pos x="354" y="455"/>
                  </a:cxn>
                  <a:cxn ang="0">
                    <a:pos x="326" y="433"/>
                  </a:cxn>
                  <a:cxn ang="0">
                    <a:pos x="312" y="411"/>
                  </a:cxn>
                  <a:cxn ang="0">
                    <a:pos x="307" y="391"/>
                  </a:cxn>
                  <a:cxn ang="0">
                    <a:pos x="290" y="339"/>
                  </a:cxn>
                  <a:cxn ang="0">
                    <a:pos x="308" y="289"/>
                  </a:cxn>
                  <a:cxn ang="0">
                    <a:pos x="298" y="278"/>
                  </a:cxn>
                  <a:cxn ang="0">
                    <a:pos x="280" y="307"/>
                  </a:cxn>
                  <a:cxn ang="0">
                    <a:pos x="269" y="283"/>
                  </a:cxn>
                  <a:cxn ang="0">
                    <a:pos x="272" y="224"/>
                  </a:cxn>
                  <a:cxn ang="0">
                    <a:pos x="280" y="177"/>
                  </a:cxn>
                  <a:cxn ang="0">
                    <a:pos x="280" y="146"/>
                  </a:cxn>
                  <a:cxn ang="0">
                    <a:pos x="281" y="123"/>
                  </a:cxn>
                  <a:cxn ang="0">
                    <a:pos x="290" y="104"/>
                  </a:cxn>
                  <a:cxn ang="0">
                    <a:pos x="296" y="97"/>
                  </a:cxn>
                  <a:cxn ang="0">
                    <a:pos x="298" y="94"/>
                  </a:cxn>
                  <a:cxn ang="0">
                    <a:pos x="301" y="92"/>
                  </a:cxn>
                  <a:cxn ang="0">
                    <a:pos x="307" y="83"/>
                  </a:cxn>
                  <a:cxn ang="0">
                    <a:pos x="317" y="79"/>
                  </a:cxn>
                  <a:cxn ang="0">
                    <a:pos x="328" y="77"/>
                  </a:cxn>
                  <a:cxn ang="0">
                    <a:pos x="337" y="74"/>
                  </a:cxn>
                  <a:cxn ang="0">
                    <a:pos x="345" y="67"/>
                  </a:cxn>
                  <a:cxn ang="0">
                    <a:pos x="337" y="50"/>
                  </a:cxn>
                  <a:cxn ang="0">
                    <a:pos x="337" y="47"/>
                  </a:cxn>
                  <a:cxn ang="0">
                    <a:pos x="337" y="43"/>
                  </a:cxn>
                  <a:cxn ang="0">
                    <a:pos x="337" y="41"/>
                  </a:cxn>
                  <a:cxn ang="0">
                    <a:pos x="334" y="38"/>
                  </a:cxn>
                  <a:cxn ang="0">
                    <a:pos x="321" y="21"/>
                  </a:cxn>
                  <a:cxn ang="0">
                    <a:pos x="316" y="0"/>
                  </a:cxn>
                  <a:cxn ang="0">
                    <a:pos x="188" y="94"/>
                  </a:cxn>
                  <a:cxn ang="0">
                    <a:pos x="88" y="218"/>
                  </a:cxn>
                  <a:cxn ang="0">
                    <a:pos x="21" y="366"/>
                  </a:cxn>
                  <a:cxn ang="0">
                    <a:pos x="0" y="530"/>
                  </a:cxn>
                  <a:cxn ang="0">
                    <a:pos x="20" y="680"/>
                  </a:cxn>
                  <a:cxn ang="0">
                    <a:pos x="74" y="819"/>
                  </a:cxn>
                  <a:cxn ang="0">
                    <a:pos x="160" y="938"/>
                  </a:cxn>
                  <a:cxn ang="0">
                    <a:pos x="272" y="1032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298" y="94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98" name="Freeform 26"/>
              <p:cNvSpPr>
                <a:spLocks/>
              </p:cNvSpPr>
              <p:nvPr/>
            </p:nvSpPr>
            <p:spPr bwMode="auto">
              <a:xfrm>
                <a:off x="379" y="2327"/>
                <a:ext cx="824" cy="1203"/>
              </a:xfrm>
              <a:custGeom>
                <a:avLst/>
                <a:gdLst/>
                <a:ahLst/>
                <a:cxnLst>
                  <a:cxn ang="0">
                    <a:pos x="796" y="688"/>
                  </a:cxn>
                  <a:cxn ang="0">
                    <a:pos x="756" y="641"/>
                  </a:cxn>
                  <a:cxn ang="0">
                    <a:pos x="812" y="615"/>
                  </a:cxn>
                  <a:cxn ang="0">
                    <a:pos x="814" y="502"/>
                  </a:cxn>
                  <a:cxn ang="0">
                    <a:pos x="705" y="247"/>
                  </a:cxn>
                  <a:cxn ang="0">
                    <a:pos x="651" y="262"/>
                  </a:cxn>
                  <a:cxn ang="0">
                    <a:pos x="574" y="289"/>
                  </a:cxn>
                  <a:cxn ang="0">
                    <a:pos x="536" y="258"/>
                  </a:cxn>
                  <a:cxn ang="0">
                    <a:pos x="563" y="170"/>
                  </a:cxn>
                  <a:cxn ang="0">
                    <a:pos x="532" y="81"/>
                  </a:cxn>
                  <a:cxn ang="0">
                    <a:pos x="455" y="56"/>
                  </a:cxn>
                  <a:cxn ang="0">
                    <a:pos x="484" y="150"/>
                  </a:cxn>
                  <a:cxn ang="0">
                    <a:pos x="465" y="190"/>
                  </a:cxn>
                  <a:cxn ang="0">
                    <a:pos x="442" y="200"/>
                  </a:cxn>
                  <a:cxn ang="0">
                    <a:pos x="419" y="164"/>
                  </a:cxn>
                  <a:cxn ang="0">
                    <a:pos x="381" y="108"/>
                  </a:cxn>
                  <a:cxn ang="0">
                    <a:pos x="406" y="108"/>
                  </a:cxn>
                  <a:cxn ang="0">
                    <a:pos x="424" y="72"/>
                  </a:cxn>
                  <a:cxn ang="0">
                    <a:pos x="325" y="0"/>
                  </a:cxn>
                  <a:cxn ang="0">
                    <a:pos x="281" y="27"/>
                  </a:cxn>
                  <a:cxn ang="0">
                    <a:pos x="240" y="72"/>
                  </a:cxn>
                  <a:cxn ang="0">
                    <a:pos x="209" y="114"/>
                  </a:cxn>
                  <a:cxn ang="0">
                    <a:pos x="209" y="150"/>
                  </a:cxn>
                  <a:cxn ang="0">
                    <a:pos x="240" y="164"/>
                  </a:cxn>
                  <a:cxn ang="0">
                    <a:pos x="209" y="222"/>
                  </a:cxn>
                  <a:cxn ang="0">
                    <a:pos x="213" y="242"/>
                  </a:cxn>
                  <a:cxn ang="0">
                    <a:pos x="267" y="222"/>
                  </a:cxn>
                  <a:cxn ang="0">
                    <a:pos x="303" y="170"/>
                  </a:cxn>
                  <a:cxn ang="0">
                    <a:pos x="354" y="231"/>
                  </a:cxn>
                  <a:cxn ang="0">
                    <a:pos x="372" y="291"/>
                  </a:cxn>
                  <a:cxn ang="0">
                    <a:pos x="348" y="294"/>
                  </a:cxn>
                  <a:cxn ang="0">
                    <a:pos x="298" y="309"/>
                  </a:cxn>
                  <a:cxn ang="0">
                    <a:pos x="323" y="330"/>
                  </a:cxn>
                  <a:cxn ang="0">
                    <a:pos x="260" y="339"/>
                  </a:cxn>
                  <a:cxn ang="0">
                    <a:pos x="189" y="411"/>
                  </a:cxn>
                  <a:cxn ang="0">
                    <a:pos x="184" y="469"/>
                  </a:cxn>
                  <a:cxn ang="0">
                    <a:pos x="148" y="435"/>
                  </a:cxn>
                  <a:cxn ang="0">
                    <a:pos x="83" y="402"/>
                  </a:cxn>
                  <a:cxn ang="0">
                    <a:pos x="0" y="455"/>
                  </a:cxn>
                  <a:cxn ang="0">
                    <a:pos x="54" y="496"/>
                  </a:cxn>
                  <a:cxn ang="0">
                    <a:pos x="74" y="485"/>
                  </a:cxn>
                  <a:cxn ang="0">
                    <a:pos x="54" y="608"/>
                  </a:cxn>
                  <a:cxn ang="0">
                    <a:pos x="132" y="641"/>
                  </a:cxn>
                  <a:cxn ang="0">
                    <a:pos x="195" y="661"/>
                  </a:cxn>
                  <a:cxn ang="0">
                    <a:pos x="249" y="744"/>
                  </a:cxn>
                  <a:cxn ang="0">
                    <a:pos x="334" y="886"/>
                  </a:cxn>
                  <a:cxn ang="0">
                    <a:pos x="391" y="1007"/>
                  </a:cxn>
                  <a:cxn ang="0">
                    <a:pos x="292" y="1052"/>
                  </a:cxn>
                  <a:cxn ang="0">
                    <a:pos x="182" y="1105"/>
                  </a:cxn>
                  <a:cxn ang="0">
                    <a:pos x="68" y="1180"/>
                  </a:cxn>
                  <a:cxn ang="0">
                    <a:pos x="200" y="1202"/>
                  </a:cxn>
                  <a:cxn ang="0">
                    <a:pos x="417" y="1168"/>
                  </a:cxn>
                  <a:cxn ang="0">
                    <a:pos x="613" y="1052"/>
                  </a:cxn>
                  <a:cxn ang="0">
                    <a:pos x="610" y="929"/>
                  </a:cxn>
                  <a:cxn ang="0">
                    <a:pos x="543" y="888"/>
                  </a:cxn>
                  <a:cxn ang="0">
                    <a:pos x="567" y="791"/>
                  </a:cxn>
                  <a:cxn ang="0">
                    <a:pos x="655" y="738"/>
                  </a:cxn>
                  <a:cxn ang="0">
                    <a:pos x="725" y="713"/>
                  </a:cxn>
                  <a:cxn ang="0">
                    <a:pos x="792" y="729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108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99" name="Freeform 27"/>
              <p:cNvSpPr>
                <a:spLocks/>
              </p:cNvSpPr>
              <p:nvPr/>
            </p:nvSpPr>
            <p:spPr bwMode="auto">
              <a:xfrm>
                <a:off x="530" y="2834"/>
                <a:ext cx="63" cy="73"/>
              </a:xfrm>
              <a:custGeom>
                <a:avLst/>
                <a:gdLst/>
                <a:ahLst/>
                <a:cxnLst>
                  <a:cxn ang="0">
                    <a:pos x="42" y="65"/>
                  </a:cxn>
                  <a:cxn ang="0">
                    <a:pos x="58" y="72"/>
                  </a:cxn>
                  <a:cxn ang="0">
                    <a:pos x="62" y="72"/>
                  </a:cxn>
                  <a:cxn ang="0">
                    <a:pos x="62" y="67"/>
                  </a:cxn>
                  <a:cxn ang="0">
                    <a:pos x="58" y="65"/>
                  </a:cxn>
                  <a:cxn ang="0">
                    <a:pos x="58" y="62"/>
                  </a:cxn>
                  <a:cxn ang="0">
                    <a:pos x="44" y="56"/>
                  </a:cxn>
                  <a:cxn ang="0">
                    <a:pos x="37" y="45"/>
                  </a:cxn>
                  <a:cxn ang="0">
                    <a:pos x="31" y="34"/>
                  </a:cxn>
                  <a:cxn ang="0">
                    <a:pos x="26" y="20"/>
                  </a:cxn>
                  <a:cxn ang="0">
                    <a:pos x="9" y="0"/>
                  </a:cxn>
                  <a:cxn ang="0">
                    <a:pos x="6" y="4"/>
                  </a:cxn>
                  <a:cxn ang="0">
                    <a:pos x="2" y="9"/>
                  </a:cxn>
                  <a:cxn ang="0">
                    <a:pos x="0" y="11"/>
                  </a:cxn>
                  <a:cxn ang="0">
                    <a:pos x="0" y="18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9" y="31"/>
                  </a:cxn>
                  <a:cxn ang="0">
                    <a:pos x="20" y="45"/>
                  </a:cxn>
                  <a:cxn ang="0">
                    <a:pos x="31" y="56"/>
                  </a:cxn>
                  <a:cxn ang="0">
                    <a:pos x="42" y="6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zh-CN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C50B71-C1EA-4C89-AAA0-9D233D2723F1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91659-1C6A-4B11-9DBB-284273611B37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49107-AA4F-4BE4-8780-83B6C06A87BC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2DB2D-6DDD-4D8B-A422-F48204E7DC42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B4606-E5F5-47B8-BC72-30847148E916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B9383-0F6F-43A7-8E4B-21CD9645BF60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46921-5E8E-4D9D-9F9D-5EFD086CAA05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DCA24-C233-43CD-8CCC-F72369BE3D63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F32CF-4BD3-4170-A335-9E611BF592D1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55104-3048-4234-ABBA-F1B00823634D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A362E-C44D-4D85-9860-8870B6361CDA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5803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685800" y="117475"/>
            <a:ext cx="8456613" cy="6738938"/>
            <a:chOff x="432" y="74"/>
            <a:chExt cx="5327" cy="4245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kumimoji="1" lang="zh-CN" altLang="en-US" sz="2400"/>
            </a:p>
          </p:txBody>
        </p:sp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auto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kumimoji="1" lang="zh-CN" altLang="en-US" sz="2400"/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auto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kumimoji="1" lang="zh-CN" altLang="en-US" sz="2400"/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auto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kumimoji="1" lang="zh-CN" altLang="en-US" sz="2400"/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auto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kumimoji="1" lang="zh-CN" altLang="en-US" sz="2400"/>
              </a:p>
            </p:txBody>
          </p:sp>
          <p:sp>
            <p:nvSpPr>
              <p:cNvPr id="2057" name="Oval 9"/>
              <p:cNvSpPr>
                <a:spLocks noChangeArrowheads="1"/>
              </p:cNvSpPr>
              <p:nvPr/>
            </p:nvSpPr>
            <p:spPr bwMode="auto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kumimoji="1" lang="zh-CN" altLang="en-US" sz="2400"/>
              </a:p>
            </p:txBody>
          </p:sp>
          <p:sp>
            <p:nvSpPr>
              <p:cNvPr id="2058" name="Oval 10"/>
              <p:cNvSpPr>
                <a:spLocks noChangeArrowheads="1"/>
              </p:cNvSpPr>
              <p:nvPr/>
            </p:nvSpPr>
            <p:spPr bwMode="auto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kumimoji="1" lang="zh-CN" altLang="en-US" sz="2400"/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auto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kumimoji="1" lang="zh-CN" altLang="en-US" sz="2400"/>
              </a:p>
            </p:txBody>
          </p:sp>
          <p:sp>
            <p:nvSpPr>
              <p:cNvPr id="2060" name="Oval 12"/>
              <p:cNvSpPr>
                <a:spLocks noChangeArrowheads="1"/>
              </p:cNvSpPr>
              <p:nvPr/>
            </p:nvSpPr>
            <p:spPr bwMode="auto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kumimoji="1" lang="zh-CN" altLang="en-US" sz="2400"/>
              </a:p>
            </p:txBody>
          </p:sp>
        </p:grp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kumimoji="1" lang="zh-CN" altLang="en-US" sz="2400"/>
            </a:p>
          </p:txBody>
        </p:sp>
        <p:sp>
          <p:nvSpPr>
            <p:cNvPr id="2062" name="Oval 14"/>
            <p:cNvSpPr>
              <a:spLocks noChangeArrowheads="1"/>
            </p:cNvSpPr>
            <p:nvPr/>
          </p:nvSpPr>
          <p:spPr bwMode="auto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kumimoji="1" lang="zh-CN" altLang="en-US" sz="2400"/>
            </a:p>
          </p:txBody>
        </p:sp>
        <p:sp>
          <p:nvSpPr>
            <p:cNvPr id="2063" name="Oval 15"/>
            <p:cNvSpPr>
              <a:spLocks noChangeArrowheads="1"/>
            </p:cNvSpPr>
            <p:nvPr/>
          </p:nvSpPr>
          <p:spPr bwMode="auto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kumimoji="1" lang="zh-CN" altLang="en-US" sz="2400"/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auto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kumimoji="1" lang="zh-CN" altLang="en-US" sz="2400"/>
            </a:p>
          </p:txBody>
        </p:sp>
      </p:grpSp>
      <p:sp>
        <p:nvSpPr>
          <p:cNvPr id="206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50000"/>
              </a:spcBef>
              <a:defRPr sz="1400"/>
            </a:lvl1pPr>
          </a:lstStyle>
          <a:p>
            <a:endParaRPr lang="zh-CN" altLang="en-US"/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/>
            </a:lvl1pPr>
          </a:lstStyle>
          <a:p>
            <a:endParaRPr lang="zh-CN" altLang="en-US"/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/>
            </a:lvl1pPr>
          </a:lstStyle>
          <a:p>
            <a:fld id="{C1F4A4E2-E4EA-43FD-BED1-CC89A366646C}" type="slidenum">
              <a:rPr lang="zh-CN" altLang="en-US"/>
              <a:pPr/>
              <a:t>‹#›</a:t>
            </a:fld>
            <a:endParaRPr lang="zh-CN" altLang="en-US"/>
          </a:p>
        </p:txBody>
      </p:sp>
      <p:pic>
        <p:nvPicPr>
          <p:cNvPr id="2070" name="Picture 22" descr="D:\工作文档\xinli1.GI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543800" y="6172200"/>
            <a:ext cx="1371600" cy="406400"/>
          </a:xfrm>
          <a:prstGeom prst="rect">
            <a:avLst/>
          </a:prstGeom>
          <a:noFill/>
        </p:spPr>
      </p:pic>
      <p:pic>
        <p:nvPicPr>
          <p:cNvPr id="23" name="图片 22" descr="新安logo-牌.gif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715008" y="6143644"/>
            <a:ext cx="1714512" cy="571504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rm.126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>
                <a:gamma/>
                <a:tint val="73333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09800"/>
            <a:ext cx="8305800" cy="1143000"/>
          </a:xfrm>
        </p:spPr>
        <p:txBody>
          <a:bodyPr/>
          <a:lstStyle/>
          <a:p>
            <a:r>
              <a:rPr lang="zh-CN" altLang="en-US">
                <a:ea typeface="微软简综艺" pitchFamily="49" charset="-122"/>
              </a:rPr>
              <a:t>企业的绩效考评管理（2-1）</a:t>
            </a:r>
            <a:endParaRPr lang="zh-CN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86400" y="4495800"/>
            <a:ext cx="3048000" cy="1143000"/>
          </a:xfrm>
        </p:spPr>
        <p:txBody>
          <a:bodyPr/>
          <a:lstStyle/>
          <a:p>
            <a:r>
              <a:rPr lang="zh-CN" altLang="en-US"/>
              <a:t>主讲人：</a:t>
            </a:r>
          </a:p>
          <a:p>
            <a:r>
              <a:rPr lang="zh-CN" altLang="en-US"/>
              <a:t>            李     剑</a:t>
            </a:r>
          </a:p>
        </p:txBody>
      </p:sp>
      <p:pic>
        <p:nvPicPr>
          <p:cNvPr id="11274" name="Picture 10" descr="D:\工作文档\xinli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371600"/>
            <a:ext cx="3209925" cy="952500"/>
          </a:xfrm>
          <a:prstGeom prst="rect">
            <a:avLst/>
          </a:prstGeom>
          <a:noFill/>
        </p:spPr>
      </p:pic>
      <p:pic>
        <p:nvPicPr>
          <p:cNvPr id="7" name="图片 6" descr="新安logo-牌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5140" y="5929330"/>
            <a:ext cx="2214546" cy="738182"/>
          </a:xfrm>
          <a:prstGeom prst="rect">
            <a:avLst/>
          </a:prstGeom>
        </p:spPr>
      </p:pic>
    </p:spTree>
  </p:cSld>
  <p:clrMapOvr>
    <a:masterClrMapping/>
  </p:clrMapOvr>
  <p:transition advTm="166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6400800" cy="685800"/>
          </a:xfrm>
        </p:spPr>
        <p:txBody>
          <a:bodyPr/>
          <a:lstStyle/>
          <a:p>
            <a:r>
              <a:rPr lang="zh-CN" altLang="zh-CN"/>
              <a:t>为</a:t>
            </a:r>
            <a:r>
              <a:rPr lang="zh-CN" altLang="en-US"/>
              <a:t>什么要进行绩效考评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77200" cy="41148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公司规模与绩效考评程度：（个人观点）</a:t>
            </a:r>
          </a:p>
          <a:p>
            <a:pPr>
              <a:buFontTx/>
              <a:buNone/>
            </a:pPr>
            <a:r>
              <a:rPr lang="zh-CN" altLang="en-US" sz="2800">
                <a:ea typeface="楷体_GB2312" pitchFamily="49" charset="-122"/>
              </a:rPr>
              <a:t>80人以上</a:t>
            </a: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：有必要进行系统的绩效考评</a:t>
            </a: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原因：</a:t>
            </a: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管理者与员工、员工之间工作状况不太了解；</a:t>
            </a: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员工的工作职责和任务比较稳定，“救火队员”在减少；</a:t>
            </a: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形成了较稳定的组织结构；</a:t>
            </a: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员工之间有些根本不认识；</a:t>
            </a: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人事部独立。</a:t>
            </a:r>
          </a:p>
          <a:p>
            <a:pPr>
              <a:buFontTx/>
              <a:buNone/>
            </a:pPr>
            <a:r>
              <a:rPr lang="zh-CN" altLang="en-US" sz="24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（第一部分结束）</a:t>
            </a:r>
            <a:endParaRPr lang="zh-CN" altLang="en-US" sz="2800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86020" name="Picture 4" descr="D:\工作文档\xinli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172200"/>
            <a:ext cx="1371600" cy="406400"/>
          </a:xfrm>
          <a:prstGeom prst="rect">
            <a:avLst/>
          </a:prstGeom>
          <a:noFill/>
        </p:spPr>
      </p:pic>
    </p:spTree>
  </p:cSld>
  <p:clrMapOvr>
    <a:masterClrMapping/>
  </p:clrMapOvr>
  <p:transition advTm="51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6400800" cy="685800"/>
          </a:xfrm>
        </p:spPr>
        <p:txBody>
          <a:bodyPr/>
          <a:lstStyle/>
          <a:p>
            <a:r>
              <a:rPr lang="zh-CN" altLang="zh-CN"/>
              <a:t>如何进行简单的绩效考评</a:t>
            </a:r>
            <a:endParaRPr lang="zh-CN" alt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77200" cy="41148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简单绩效考评的优点：</a:t>
            </a:r>
            <a:endParaRPr lang="zh-CN" altLang="en-US" sz="2800">
              <a:latin typeface="楷体_GB2312" pitchFamily="49" charset="-122"/>
              <a:ea typeface="楷体_GB2312" pitchFamily="49" charset="-122"/>
            </a:endParaRP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1、考评周期短（每月1次）；</a:t>
            </a: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2、员工不易对考评要素产生质疑；</a:t>
            </a: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3、操作简单。</a:t>
            </a:r>
          </a:p>
          <a:p>
            <a:pPr>
              <a:buFontTx/>
              <a:buNone/>
            </a:pPr>
            <a:endParaRPr lang="zh-CN" altLang="en-US" sz="2800">
              <a:latin typeface="楷体_GB2312" pitchFamily="49" charset="-122"/>
              <a:ea typeface="楷体_GB2312" pitchFamily="49" charset="-122"/>
            </a:endParaRPr>
          </a:p>
          <a:p>
            <a:pPr>
              <a:buFontTx/>
              <a:buNone/>
            </a:pPr>
            <a:endParaRPr lang="zh-CN" altLang="en-US" sz="2800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88068" name="Picture 4" descr="D:\工作文档\xinli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172200"/>
            <a:ext cx="1371600" cy="406400"/>
          </a:xfrm>
          <a:prstGeom prst="rect">
            <a:avLst/>
          </a:prstGeom>
          <a:noFill/>
        </p:spPr>
      </p:pic>
    </p:spTree>
  </p:cSld>
  <p:clrMapOvr>
    <a:masterClrMapping/>
  </p:clrMapOvr>
  <p:transition advTm="51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6400800" cy="685800"/>
          </a:xfrm>
        </p:spPr>
        <p:txBody>
          <a:bodyPr/>
          <a:lstStyle/>
          <a:p>
            <a:r>
              <a:rPr lang="zh-CN" altLang="zh-CN"/>
              <a:t>如何进行简单的绩效考评</a:t>
            </a:r>
            <a:endParaRPr lang="zh-CN" alt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77200" cy="41148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个人体会：</a:t>
            </a:r>
            <a:endParaRPr lang="zh-CN" altLang="en-US" sz="2800">
              <a:latin typeface="楷体_GB2312" pitchFamily="49" charset="-122"/>
              <a:ea typeface="楷体_GB2312" pitchFamily="49" charset="-122"/>
            </a:endParaRP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2800">
                <a:ea typeface="楷体_GB2312" pitchFamily="49" charset="-122"/>
              </a:rPr>
              <a:t>1、在公司建立系统的考评之前，先进行简单的考评，这样可以积累一些经验。</a:t>
            </a:r>
          </a:p>
          <a:p>
            <a:pPr>
              <a:buFontTx/>
              <a:buNone/>
            </a:pPr>
            <a:r>
              <a:rPr lang="zh-CN" altLang="en-US" sz="2800">
                <a:ea typeface="楷体_GB2312" pitchFamily="49" charset="-122"/>
              </a:rPr>
              <a:t>       2、考评的形式比考评的内容重要；</a:t>
            </a:r>
          </a:p>
          <a:p>
            <a:pPr>
              <a:buFontTx/>
              <a:buNone/>
            </a:pPr>
            <a:r>
              <a:rPr lang="zh-CN" altLang="en-US" sz="2800">
                <a:ea typeface="楷体_GB2312" pitchFamily="49" charset="-122"/>
              </a:rPr>
              <a:t>       3、让员工知道公司在考评他，本身就能促进员工的工作；</a:t>
            </a:r>
          </a:p>
          <a:p>
            <a:pPr>
              <a:buFontTx/>
              <a:buNone/>
            </a:pPr>
            <a:r>
              <a:rPr lang="zh-CN" altLang="en-US" sz="2800">
                <a:ea typeface="楷体_GB2312" pitchFamily="49" charset="-122"/>
              </a:rPr>
              <a:t>      4、考评的结果为人事部门处理员工不满提供了依据。</a:t>
            </a:r>
          </a:p>
        </p:txBody>
      </p:sp>
      <p:pic>
        <p:nvPicPr>
          <p:cNvPr id="96260" name="Picture 4" descr="D:\工作文档\xinli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172200"/>
            <a:ext cx="1371600" cy="406400"/>
          </a:xfrm>
          <a:prstGeom prst="rect">
            <a:avLst/>
          </a:prstGeom>
          <a:noFill/>
        </p:spPr>
      </p:pic>
    </p:spTree>
  </p:cSld>
  <p:clrMapOvr>
    <a:masterClrMapping/>
  </p:clrMapOvr>
  <p:transition advTm="51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autoUpdateAnimBg="0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6400800" cy="685800"/>
          </a:xfrm>
        </p:spPr>
        <p:txBody>
          <a:bodyPr/>
          <a:lstStyle/>
          <a:p>
            <a:r>
              <a:rPr lang="zh-CN" altLang="zh-CN"/>
              <a:t>如何进行简单的绩效考评</a:t>
            </a:r>
            <a:endParaRPr lang="zh-CN" alt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77200" cy="41148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绩效考评的内容</a:t>
            </a:r>
            <a:endParaRPr lang="zh-CN" altLang="en-US" sz="2800">
              <a:latin typeface="楷体_GB2312" pitchFamily="49" charset="-122"/>
              <a:ea typeface="楷体_GB2312" pitchFamily="49" charset="-122"/>
            </a:endParaRPr>
          </a:p>
          <a:p>
            <a:pPr>
              <a:buFontTx/>
              <a:buNone/>
            </a:pPr>
            <a:endParaRPr lang="zh-CN" altLang="en-US" sz="2800">
              <a:latin typeface="楷体_GB2312" pitchFamily="49" charset="-122"/>
              <a:ea typeface="楷体_GB2312" pitchFamily="49" charset="-122"/>
            </a:endParaRP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1、工作总结</a:t>
            </a: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    由于员工的工作内容相对比较繁杂，通过工作总结可以让管理者系统的了解员工的工作状况和工作成果，有助于管理者对企业管理和企业活动进行整体把握，也有助于管理者对员工进行客观的考评。</a:t>
            </a:r>
            <a:endParaRPr lang="zh-CN" altLang="en-US"/>
          </a:p>
        </p:txBody>
      </p:sp>
      <p:pic>
        <p:nvPicPr>
          <p:cNvPr id="98308" name="Picture 4" descr="D:\工作文档\xinli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172200"/>
            <a:ext cx="1371600" cy="406400"/>
          </a:xfrm>
          <a:prstGeom prst="rect">
            <a:avLst/>
          </a:prstGeom>
          <a:noFill/>
        </p:spPr>
      </p:pic>
    </p:spTree>
  </p:cSld>
  <p:clrMapOvr>
    <a:masterClrMapping/>
  </p:clrMapOvr>
  <p:transition advTm="51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autoUpdateAnimBg="0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6400800" cy="685800"/>
          </a:xfrm>
        </p:spPr>
        <p:txBody>
          <a:bodyPr/>
          <a:lstStyle/>
          <a:p>
            <a:r>
              <a:rPr lang="zh-CN" altLang="zh-CN"/>
              <a:t>如何进行简单的绩效考评</a:t>
            </a:r>
            <a:endParaRPr lang="zh-CN" alt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77200" cy="41148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en-US" sz="2800">
                <a:ea typeface="楷体_GB2312" pitchFamily="49" charset="-122"/>
              </a:rPr>
              <a:t>2、员工自我评价</a:t>
            </a:r>
          </a:p>
          <a:p>
            <a:pPr>
              <a:buFontTx/>
              <a:buNone/>
            </a:pPr>
            <a:r>
              <a:rPr lang="zh-CN" altLang="en-US" sz="2800">
                <a:ea typeface="楷体_GB2312" pitchFamily="49" charset="-122"/>
              </a:rPr>
              <a:t>           员工自我评价可以让管理者更加清楚地了解员工真实的想法，当上级考评和员工自评差异过大时，需要引起注意。</a:t>
            </a:r>
          </a:p>
          <a:p>
            <a:pPr>
              <a:buFontTx/>
              <a:buNone/>
            </a:pPr>
            <a:r>
              <a:rPr lang="zh-CN" altLang="en-US" sz="2800">
                <a:ea typeface="楷体_GB2312" pitchFamily="49" charset="-122"/>
              </a:rPr>
              <a:t>     3、分类考评</a:t>
            </a:r>
          </a:p>
          <a:p>
            <a:pPr>
              <a:buFontTx/>
              <a:buNone/>
            </a:pPr>
            <a:r>
              <a:rPr lang="zh-CN" altLang="en-US" sz="2800">
                <a:ea typeface="楷体_GB2312" pitchFamily="49" charset="-122"/>
              </a:rPr>
              <a:t>           可以分为岗位技能、工作态度和工作成果三方面的内容进行考评。</a:t>
            </a:r>
          </a:p>
          <a:p>
            <a:pPr>
              <a:buFontTx/>
              <a:buNone/>
            </a:pPr>
            <a:r>
              <a:rPr lang="zh-CN" altLang="en-US" sz="2800">
                <a:ea typeface="楷体_GB2312" pitchFamily="49" charset="-122"/>
              </a:rPr>
              <a:t>     4、直接上级评语</a:t>
            </a:r>
          </a:p>
          <a:p>
            <a:pPr>
              <a:buFontTx/>
              <a:buNone/>
            </a:pPr>
            <a:r>
              <a:rPr lang="zh-CN" altLang="en-US" sz="2800">
                <a:ea typeface="楷体_GB2312" pitchFamily="49" charset="-122"/>
              </a:rPr>
              <a:t>     （附件：月度考评表）</a:t>
            </a:r>
            <a:endParaRPr lang="zh-CN" altLang="en-US" sz="2800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100356" name="Picture 4" descr="D:\工作文档\xinli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172200"/>
            <a:ext cx="1371600" cy="406400"/>
          </a:xfrm>
          <a:prstGeom prst="rect">
            <a:avLst/>
          </a:prstGeom>
          <a:noFill/>
        </p:spPr>
      </p:pic>
    </p:spTree>
  </p:cSld>
  <p:clrMapOvr>
    <a:masterClrMapping/>
  </p:clrMapOvr>
  <p:transition advTm="51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autoUpdateAnimBg="0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6400800" cy="685800"/>
          </a:xfrm>
        </p:spPr>
        <p:txBody>
          <a:bodyPr/>
          <a:lstStyle/>
          <a:p>
            <a:r>
              <a:rPr lang="zh-CN" altLang="zh-CN"/>
              <a:t>如何进行简单的绩效考评</a:t>
            </a:r>
            <a:endParaRPr lang="zh-CN" alt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77200" cy="41148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遇到的问题1：</a:t>
            </a:r>
            <a:endParaRPr lang="zh-CN" altLang="en-US" sz="2800">
              <a:latin typeface="楷体_GB2312" pitchFamily="49" charset="-122"/>
              <a:ea typeface="楷体_GB2312" pitchFamily="49" charset="-122"/>
            </a:endParaRP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  员工认为：不应该对“岗位技能”进行考评。</a:t>
            </a: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  假设有两个员工做同一件工作，甲岗位技能高</a:t>
            </a: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很轻松就完成；乙岗位技能低，花费了很大的精力</a:t>
            </a: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加班加点才完成。</a:t>
            </a: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  如果考核岗位技能，甲的岗位技能比乙的岗位</a:t>
            </a: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技能高，而工作结果又相同，那么甲的工作考评就</a:t>
            </a: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比乙的工作考评好，但是他们对公司的贡献又是一</a:t>
            </a: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样的。这就产生了不公平。</a:t>
            </a:r>
          </a:p>
        </p:txBody>
      </p:sp>
      <p:pic>
        <p:nvPicPr>
          <p:cNvPr id="102404" name="Picture 4" descr="D:\工作文档\xinli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172200"/>
            <a:ext cx="1371600" cy="406400"/>
          </a:xfrm>
          <a:prstGeom prst="rect">
            <a:avLst/>
          </a:prstGeom>
          <a:noFill/>
        </p:spPr>
      </p:pic>
    </p:spTree>
  </p:cSld>
  <p:clrMapOvr>
    <a:masterClrMapping/>
  </p:clrMapOvr>
  <p:transition advTm="51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autoUpdateAnimBg="0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6400800" cy="685800"/>
          </a:xfrm>
        </p:spPr>
        <p:txBody>
          <a:bodyPr/>
          <a:lstStyle/>
          <a:p>
            <a:r>
              <a:rPr lang="zh-CN" altLang="zh-CN"/>
              <a:t>如何进行简单的绩效考评</a:t>
            </a:r>
            <a:endParaRPr lang="zh-CN" alt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77200" cy="41148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    另外，如果要对岗位技能进行客观的评价，必须有明确的评价标准。但是一旦有评价标准，就会让员工将注意力集中在技能上，而不是工作上，会对工作产生影响。</a:t>
            </a: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    另外一些员工认为：如果不对岗位技能进行考评，则会影响了技能水平高的人的工作积极性和晋升机会，不利于挽留优秀人才。</a:t>
            </a:r>
          </a:p>
        </p:txBody>
      </p:sp>
      <p:pic>
        <p:nvPicPr>
          <p:cNvPr id="104452" name="Picture 4" descr="D:\工作文档\xinli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172200"/>
            <a:ext cx="1371600" cy="406400"/>
          </a:xfrm>
          <a:prstGeom prst="rect">
            <a:avLst/>
          </a:prstGeom>
          <a:noFill/>
        </p:spPr>
      </p:pic>
    </p:spTree>
  </p:cSld>
  <p:clrMapOvr>
    <a:masterClrMapping/>
  </p:clrMapOvr>
  <p:transition advTm="51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autoUpdateAnimBg="0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6400800" cy="685800"/>
          </a:xfrm>
        </p:spPr>
        <p:txBody>
          <a:bodyPr/>
          <a:lstStyle/>
          <a:p>
            <a:r>
              <a:rPr lang="zh-CN" altLang="zh-CN"/>
              <a:t>如何进行简单的绩效考评</a:t>
            </a:r>
            <a:endParaRPr lang="zh-CN" alt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77200" cy="41148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问题分析：</a:t>
            </a:r>
            <a:endParaRPr lang="zh-CN" altLang="en-US" sz="2800">
              <a:latin typeface="楷体_GB2312" pitchFamily="49" charset="-122"/>
              <a:ea typeface="楷体_GB2312" pitchFamily="49" charset="-122"/>
            </a:endParaRP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    考评忽略了考评导向问题，是以技能为导向，还是以任务为导向。</a:t>
            </a: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    公司例会讨论后认为：考评应该以任务为导向。不论岗位技能如何，只要按时完成任务就是合格；对于岗位技能高的员工，他有可能会提前完成任务，这样他的工作结果考评就是良好或者优秀。</a:t>
            </a:r>
          </a:p>
          <a:p>
            <a:pPr>
              <a:buFontTx/>
              <a:buNone/>
            </a:pPr>
            <a:r>
              <a:rPr lang="zh-CN" alt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解决办法：</a:t>
            </a: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取消“岗位技能”项目的考核。</a:t>
            </a:r>
          </a:p>
        </p:txBody>
      </p:sp>
      <p:pic>
        <p:nvPicPr>
          <p:cNvPr id="106500" name="Picture 4" descr="D:\工作文档\xinli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172200"/>
            <a:ext cx="1371600" cy="406400"/>
          </a:xfrm>
          <a:prstGeom prst="rect">
            <a:avLst/>
          </a:prstGeom>
          <a:noFill/>
        </p:spPr>
      </p:pic>
    </p:spTree>
  </p:cSld>
  <p:clrMapOvr>
    <a:masterClrMapping/>
  </p:clrMapOvr>
  <p:transition advTm="51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autoUpdateAnimBg="0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6400800" cy="685800"/>
          </a:xfrm>
        </p:spPr>
        <p:txBody>
          <a:bodyPr/>
          <a:lstStyle/>
          <a:p>
            <a:r>
              <a:rPr lang="zh-CN" altLang="zh-CN"/>
              <a:t>如何进行简单的绩效考评</a:t>
            </a:r>
            <a:endParaRPr lang="zh-CN" alt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77200" cy="41148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楷体_GB2312" pitchFamily="49" charset="-122"/>
              </a:rPr>
              <a:t>遇到的问题2</a:t>
            </a:r>
            <a:r>
              <a:rPr lang="zh-CN" alt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：</a:t>
            </a:r>
            <a:endParaRPr lang="zh-CN" altLang="en-US" sz="2800">
              <a:latin typeface="楷体_GB2312" pitchFamily="49" charset="-122"/>
              <a:ea typeface="楷体_GB2312" pitchFamily="49" charset="-122"/>
            </a:endParaRP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  部门经理认为：工作态度的内容不好掌握。</a:t>
            </a: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问题分析：</a:t>
            </a: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  经过了解情况，和与部门经理讨论后认为：</a:t>
            </a: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  工作态度应该包括以下三方面内容：</a:t>
            </a: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  1、接受工作时的工作态度：</a:t>
            </a: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     是否在接受工作时及时主动地提出该项工作中的困难，和需要提供的帮助。</a:t>
            </a:r>
          </a:p>
        </p:txBody>
      </p:sp>
      <p:pic>
        <p:nvPicPr>
          <p:cNvPr id="108548" name="Picture 4" descr="D:\工作文档\xinli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172200"/>
            <a:ext cx="1371600" cy="406400"/>
          </a:xfrm>
          <a:prstGeom prst="rect">
            <a:avLst/>
          </a:prstGeom>
          <a:noFill/>
        </p:spPr>
      </p:pic>
    </p:spTree>
  </p:cSld>
  <p:clrMapOvr>
    <a:masterClrMapping/>
  </p:clrMapOvr>
  <p:transition advTm="51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autoUpdateAnimBg="0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6400800" cy="685800"/>
          </a:xfrm>
        </p:spPr>
        <p:txBody>
          <a:bodyPr/>
          <a:lstStyle/>
          <a:p>
            <a:r>
              <a:rPr lang="zh-CN" altLang="zh-CN"/>
              <a:t>如何进行简单的绩效考评</a:t>
            </a:r>
            <a:endParaRPr lang="zh-CN" alt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77200" cy="41148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800">
                <a:ea typeface="楷体_GB2312" pitchFamily="49" charset="-122"/>
              </a:rPr>
              <a:t>2、工作进行中的态度：</a:t>
            </a:r>
          </a:p>
          <a:p>
            <a:pPr>
              <a:buFontTx/>
              <a:buNone/>
            </a:pPr>
            <a:r>
              <a:rPr lang="zh-CN" altLang="en-US" sz="2800">
                <a:ea typeface="楷体_GB2312" pitchFamily="49" charset="-122"/>
              </a:rPr>
              <a:t>   是主动地推动工作，还是在被动地执行？</a:t>
            </a:r>
          </a:p>
          <a:p>
            <a:pPr>
              <a:buFontTx/>
              <a:buNone/>
            </a:pPr>
            <a:r>
              <a:rPr lang="zh-CN" altLang="en-US" sz="2800">
                <a:ea typeface="楷体_GB2312" pitchFamily="49" charset="-122"/>
              </a:rPr>
              <a:t>   在遇到自己无法解决的问题时，是否能及时反馈？</a:t>
            </a:r>
          </a:p>
          <a:p>
            <a:pPr>
              <a:buFontTx/>
              <a:buNone/>
            </a:pPr>
            <a:r>
              <a:rPr lang="zh-CN" altLang="en-US" sz="2800">
                <a:ea typeface="楷体_GB2312" pitchFamily="49" charset="-122"/>
              </a:rPr>
              <a:t>3、工作结束时的态度：</a:t>
            </a:r>
          </a:p>
          <a:p>
            <a:pPr>
              <a:buFontTx/>
              <a:buNone/>
            </a:pPr>
            <a:r>
              <a:rPr lang="zh-CN" altLang="en-US" sz="2800">
                <a:ea typeface="楷体_GB2312" pitchFamily="49" charset="-122"/>
              </a:rPr>
              <a:t>   不论工作成败，在工作结束时，是否能认真地总结经验和教训。特别是在工作失败时，是否认真地分析失败的原因，并提出改进建议。</a:t>
            </a:r>
            <a:endParaRPr lang="zh-CN" altLang="en-US" sz="2800">
              <a:latin typeface="楷体_GB2312" pitchFamily="49" charset="-122"/>
              <a:ea typeface="楷体_GB2312" pitchFamily="49" charset="-122"/>
            </a:endParaRPr>
          </a:p>
          <a:p>
            <a:pPr>
              <a:buFontTx/>
              <a:buNone/>
            </a:pPr>
            <a:r>
              <a:rPr lang="zh-CN" alt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楷体_GB2312" pitchFamily="49" charset="-122"/>
              </a:rPr>
              <a:t>解决办法：</a:t>
            </a: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在办公例会中讲解如何评价员工的工作态度。</a:t>
            </a:r>
          </a:p>
        </p:txBody>
      </p:sp>
      <p:pic>
        <p:nvPicPr>
          <p:cNvPr id="110596" name="Picture 4" descr="D:\工作文档\xinli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172200"/>
            <a:ext cx="1371600" cy="406400"/>
          </a:xfrm>
          <a:prstGeom prst="rect">
            <a:avLst/>
          </a:prstGeom>
          <a:noFill/>
        </p:spPr>
      </p:pic>
    </p:spTree>
  </p:cSld>
  <p:clrMapOvr>
    <a:masterClrMapping/>
  </p:clrMapOvr>
  <p:transition advTm="51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098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3200400" cy="1143000"/>
          </a:xfrm>
        </p:spPr>
        <p:txBody>
          <a:bodyPr/>
          <a:lstStyle/>
          <a:p>
            <a:r>
              <a:rPr lang="zh-CN" altLang="en-US"/>
              <a:t>个人简介</a:t>
            </a:r>
          </a:p>
        </p:txBody>
      </p:sp>
      <p:sp>
        <p:nvSpPr>
          <p:cNvPr id="12291" name="Rectangle 4099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8305800" cy="32004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李  剑</a:t>
            </a: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西安信利网络系统科技有限公司人力资源部经理</a:t>
            </a:r>
          </a:p>
          <a:p>
            <a:pPr>
              <a:buFontTx/>
              <a:buNone/>
            </a:pPr>
            <a:r>
              <a:rPr lang="zh-CN" altLang="en-US" sz="2800">
                <a:ea typeface="楷体_GB2312" pitchFamily="49" charset="-122"/>
              </a:rPr>
              <a:t>电子邮件地址：</a:t>
            </a:r>
            <a:r>
              <a:rPr lang="en-US" altLang="en-US" sz="2800">
                <a:ea typeface="楷体_GB2312" pitchFamily="49" charset="-122"/>
              </a:rPr>
              <a:t>hrm@163.net</a:t>
            </a:r>
          </a:p>
          <a:p>
            <a:pPr>
              <a:buFontTx/>
              <a:buNone/>
            </a:pPr>
            <a:endParaRPr lang="zh-CN" altLang="en-US" sz="2800">
              <a:latin typeface="楷体_GB2312" pitchFamily="49" charset="-122"/>
              <a:ea typeface="楷体_GB2312" pitchFamily="49" charset="-122"/>
            </a:endParaRPr>
          </a:p>
          <a:p>
            <a:pPr>
              <a:buFontTx/>
              <a:buNone/>
            </a:pPr>
            <a:endParaRPr lang="zh-CN" altLang="en-US" sz="2800">
              <a:ea typeface="楷体_GB2312" pitchFamily="49" charset="-122"/>
            </a:endParaRPr>
          </a:p>
          <a:p>
            <a:pPr>
              <a:buFontTx/>
              <a:buNone/>
            </a:pPr>
            <a:r>
              <a:rPr lang="en-US" altLang="zh-CN" sz="2800">
                <a:ea typeface="楷体_GB2312" pitchFamily="49" charset="-122"/>
                <a:hlinkClick r:id="rId3"/>
              </a:rPr>
              <a:t>http://hrm.126.com</a:t>
            </a:r>
            <a:r>
              <a:rPr lang="en-US" altLang="zh-CN" sz="2800">
                <a:ea typeface="楷体_GB2312" pitchFamily="49" charset="-122"/>
              </a:rPr>
              <a:t> --  </a:t>
            </a:r>
            <a:r>
              <a:rPr lang="zh-CN" altLang="en-US" sz="2800">
                <a:ea typeface="楷体_GB2312" pitchFamily="49" charset="-122"/>
              </a:rPr>
              <a:t>人力资源管理与开发专业网站</a:t>
            </a:r>
            <a:r>
              <a:rPr lang="en-US" altLang="zh-CN" sz="2800">
                <a:ea typeface="楷体_GB2312" pitchFamily="49" charset="-122"/>
              </a:rPr>
              <a:t> </a:t>
            </a:r>
            <a:endParaRPr lang="zh-CN" altLang="zh-CN" sz="2800">
              <a:ea typeface="楷体_GB2312" pitchFamily="49" charset="-122"/>
            </a:endParaRPr>
          </a:p>
        </p:txBody>
      </p:sp>
      <p:pic>
        <p:nvPicPr>
          <p:cNvPr id="12292" name="Picture 4100" descr="D:\工作文档\xinli1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43800" y="6172200"/>
            <a:ext cx="1371600" cy="406400"/>
          </a:xfrm>
          <a:prstGeom prst="rect">
            <a:avLst/>
          </a:prstGeom>
          <a:noFill/>
        </p:spPr>
      </p:pic>
    </p:spTree>
  </p:cSld>
  <p:clrMapOvr>
    <a:masterClrMapping/>
  </p:clrMapOvr>
  <p:transition advTm="82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6400800" cy="685800"/>
          </a:xfrm>
        </p:spPr>
        <p:txBody>
          <a:bodyPr/>
          <a:lstStyle/>
          <a:p>
            <a:r>
              <a:rPr lang="zh-CN" altLang="zh-CN"/>
              <a:t>如何进行简单的绩效考评</a:t>
            </a:r>
            <a:endParaRPr lang="zh-CN" alt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77200" cy="41148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楷体_GB2312" pitchFamily="49" charset="-122"/>
              </a:rPr>
              <a:t>遇到的问题3：</a:t>
            </a:r>
            <a:endParaRPr lang="zh-CN" altLang="en-US" sz="2800">
              <a:latin typeface="楷体_GB2312" pitchFamily="49" charset="-122"/>
              <a:ea typeface="楷体_GB2312" pitchFamily="49" charset="-122"/>
            </a:endParaRP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    当员工工作严重不合格时，管理者最多评价为“较差”，从来没有评价过“很差”。当员工的工作为合格时，有些管理者倾向于评价为“良好”或“优秀”。这样很不利于客观的评价员工的工作。</a:t>
            </a:r>
          </a:p>
          <a:p>
            <a:pPr>
              <a:buFontTx/>
              <a:buNone/>
            </a:pPr>
            <a:r>
              <a:rPr lang="zh-CN" alt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楷体_GB2312" pitchFamily="49" charset="-122"/>
              </a:rPr>
              <a:t>问题分析：</a:t>
            </a:r>
          </a:p>
          <a:p>
            <a:pPr>
              <a:buFontTx/>
              <a:buNone/>
            </a:pPr>
            <a:r>
              <a:rPr lang="zh-CN" alt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楷体_GB2312" pitchFamily="49" charset="-122"/>
              </a:rPr>
              <a:t>           </a:t>
            </a: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处于面子问题，一般当员工工作合格时，员工和管理者的心里定位在“良好”，当管理者对员工不太满意时，才评价为“一般”。</a:t>
            </a:r>
          </a:p>
        </p:txBody>
      </p:sp>
      <p:pic>
        <p:nvPicPr>
          <p:cNvPr id="112644" name="Picture 4" descr="D:\工作文档\xinli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172200"/>
            <a:ext cx="1371600" cy="406400"/>
          </a:xfrm>
          <a:prstGeom prst="rect">
            <a:avLst/>
          </a:prstGeom>
          <a:noFill/>
        </p:spPr>
      </p:pic>
    </p:spTree>
  </p:cSld>
  <p:clrMapOvr>
    <a:masterClrMapping/>
  </p:clrMapOvr>
  <p:transition advTm="51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 autoUpdateAnimBg="0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6400800" cy="685800"/>
          </a:xfrm>
        </p:spPr>
        <p:txBody>
          <a:bodyPr/>
          <a:lstStyle/>
          <a:p>
            <a:r>
              <a:rPr lang="zh-CN" altLang="zh-CN"/>
              <a:t>如何进行简单的绩效考评</a:t>
            </a:r>
            <a:endParaRPr lang="zh-CN" alt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77200" cy="41148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楷体_GB2312" pitchFamily="49" charset="-122"/>
              </a:rPr>
              <a:t>解决方法：</a:t>
            </a:r>
            <a:endParaRPr lang="zh-CN" altLang="en-US" sz="2800">
              <a:latin typeface="楷体_GB2312" pitchFamily="49" charset="-122"/>
              <a:ea typeface="楷体_GB2312" pitchFamily="49" charset="-122"/>
            </a:endParaRP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  取消“很差”项，承认“良好”即为“一般”的事实。</a:t>
            </a:r>
          </a:p>
        </p:txBody>
      </p:sp>
      <p:pic>
        <p:nvPicPr>
          <p:cNvPr id="114692" name="Picture 4" descr="D:\工作文档\xinli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172200"/>
            <a:ext cx="1371600" cy="406400"/>
          </a:xfrm>
          <a:prstGeom prst="rect">
            <a:avLst/>
          </a:prstGeom>
          <a:noFill/>
        </p:spPr>
      </p:pic>
    </p:spTree>
  </p:cSld>
  <p:clrMapOvr>
    <a:masterClrMapping/>
  </p:clrMapOvr>
  <p:transition advTm="51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 autoUpdateAnimBg="0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6400800" cy="685800"/>
          </a:xfrm>
        </p:spPr>
        <p:txBody>
          <a:bodyPr/>
          <a:lstStyle/>
          <a:p>
            <a:r>
              <a:rPr lang="zh-CN" altLang="zh-CN"/>
              <a:t>如何进行简单的绩效考评</a:t>
            </a:r>
            <a:endParaRPr lang="zh-CN" alt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77200" cy="41148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楷体_GB2312" pitchFamily="49" charset="-122"/>
              </a:rPr>
              <a:t>遇到的问题4：</a:t>
            </a:r>
            <a:endParaRPr lang="zh-CN" altLang="en-US" sz="2800">
              <a:latin typeface="楷体_GB2312" pitchFamily="49" charset="-122"/>
              <a:ea typeface="楷体_GB2312" pitchFamily="49" charset="-122"/>
            </a:endParaRP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    员工认为：不能光让上级考评下级，下级也应该考评上级。这样才公平。</a:t>
            </a:r>
          </a:p>
          <a:p>
            <a:pPr>
              <a:buFontTx/>
              <a:buNone/>
            </a:pPr>
            <a:r>
              <a:rPr lang="zh-CN" alt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楷体_GB2312" pitchFamily="49" charset="-122"/>
              </a:rPr>
              <a:t>问题分析：</a:t>
            </a:r>
            <a:endParaRPr lang="zh-CN" altLang="en-US" sz="2800">
              <a:latin typeface="楷体_GB2312" pitchFamily="49" charset="-122"/>
              <a:ea typeface="楷体_GB2312" pitchFamily="49" charset="-122"/>
            </a:endParaRP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    经过办公例会讨论，下级考评上级的“员工评议制度”没有通过。原因是，管理者认为，如果下级考评了上级，会影响上级考评下级的客观性，上级会因为下级的“报复”，不原客观地考评下级。</a:t>
            </a:r>
          </a:p>
          <a:p>
            <a:pPr>
              <a:buFontTx/>
              <a:buNone/>
            </a:pPr>
            <a:r>
              <a:rPr lang="zh-CN" alt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楷体_GB2312" pitchFamily="49" charset="-122"/>
              </a:rPr>
              <a:t>解决方法：</a:t>
            </a: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维持现有逐级向上考评的方式。</a:t>
            </a:r>
          </a:p>
        </p:txBody>
      </p:sp>
      <p:pic>
        <p:nvPicPr>
          <p:cNvPr id="116740" name="Picture 4" descr="D:\工作文档\xinli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172200"/>
            <a:ext cx="1371600" cy="406400"/>
          </a:xfrm>
          <a:prstGeom prst="rect">
            <a:avLst/>
          </a:prstGeom>
          <a:noFill/>
        </p:spPr>
      </p:pic>
    </p:spTree>
  </p:cSld>
  <p:clrMapOvr>
    <a:masterClrMapping/>
  </p:clrMapOvr>
  <p:transition advTm="51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 autoUpdateAnimBg="0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6400800" cy="685800"/>
          </a:xfrm>
        </p:spPr>
        <p:txBody>
          <a:bodyPr/>
          <a:lstStyle/>
          <a:p>
            <a:r>
              <a:rPr lang="zh-CN" altLang="zh-CN"/>
              <a:t>如何进行简单的绩效考评</a:t>
            </a:r>
            <a:endParaRPr lang="zh-CN" alt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77200" cy="41148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楷体_GB2312" pitchFamily="49" charset="-122"/>
              </a:rPr>
              <a:t>遇到的问题5：</a:t>
            </a:r>
            <a:endParaRPr lang="zh-CN" altLang="en-US" sz="2800">
              <a:latin typeface="楷体_GB2312" pitchFamily="49" charset="-122"/>
              <a:ea typeface="楷体_GB2312" pitchFamily="49" charset="-122"/>
            </a:endParaRP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    员工认为：考评结果应该向员工当事人公开，这样才能维护考评的公平和合理性。并且只要当事人认可的考评成绩才有效。</a:t>
            </a:r>
          </a:p>
          <a:p>
            <a:pPr>
              <a:buFontTx/>
              <a:buNone/>
            </a:pPr>
            <a:r>
              <a:rPr lang="zh-CN" alt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楷体_GB2312" pitchFamily="49" charset="-122"/>
              </a:rPr>
              <a:t>问题分析：</a:t>
            </a:r>
            <a:endParaRPr lang="zh-CN" altLang="en-US" sz="2800">
              <a:latin typeface="楷体_GB2312" pitchFamily="49" charset="-122"/>
              <a:ea typeface="楷体_GB2312" pitchFamily="49" charset="-122"/>
            </a:endParaRP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     之所以没有公开考评成绩，是因为担心员工与上级产生纠纷，使上级在考评时有所顾忌。根据公司实际现状，上级与下级年龄相当，而且上级普遍没有管理经验，但是上级普遍人品较好，做事公正。</a:t>
            </a:r>
          </a:p>
        </p:txBody>
      </p:sp>
      <p:pic>
        <p:nvPicPr>
          <p:cNvPr id="118788" name="Picture 4" descr="D:\工作文档\xinli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172200"/>
            <a:ext cx="1371600" cy="406400"/>
          </a:xfrm>
          <a:prstGeom prst="rect">
            <a:avLst/>
          </a:prstGeom>
          <a:noFill/>
        </p:spPr>
      </p:pic>
    </p:spTree>
  </p:cSld>
  <p:clrMapOvr>
    <a:masterClrMapping/>
  </p:clrMapOvr>
  <p:transition advTm="51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 autoUpdateAnimBg="0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6400800" cy="685800"/>
          </a:xfrm>
        </p:spPr>
        <p:txBody>
          <a:bodyPr/>
          <a:lstStyle/>
          <a:p>
            <a:r>
              <a:rPr lang="zh-CN" altLang="zh-CN"/>
              <a:t>如何进行简单的绩效考评</a:t>
            </a:r>
            <a:endParaRPr lang="zh-CN" alt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77200" cy="41148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    经过办公例会讨论，多数管理者也同意进行考评沟通，并且使考评成绩经当事人认可。</a:t>
            </a:r>
          </a:p>
          <a:p>
            <a:pPr>
              <a:buFontTx/>
              <a:buNone/>
            </a:pPr>
            <a:endParaRPr lang="zh-CN" altLang="en-US" sz="2800">
              <a:latin typeface="楷体_GB2312" pitchFamily="49" charset="-122"/>
              <a:ea typeface="楷体_GB2312" pitchFamily="49" charset="-122"/>
            </a:endParaRPr>
          </a:p>
          <a:p>
            <a:pPr>
              <a:buFontTx/>
              <a:buNone/>
            </a:pPr>
            <a:r>
              <a:rPr lang="zh-CN" alt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楷体_GB2312" pitchFamily="49" charset="-122"/>
              </a:rPr>
              <a:t>解决方法：</a:t>
            </a: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修改考评，增加考评沟通和当事人签字。</a:t>
            </a:r>
          </a:p>
        </p:txBody>
      </p:sp>
      <p:pic>
        <p:nvPicPr>
          <p:cNvPr id="120836" name="Picture 4" descr="D:\工作文档\xinli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172200"/>
            <a:ext cx="1371600" cy="406400"/>
          </a:xfrm>
          <a:prstGeom prst="rect">
            <a:avLst/>
          </a:prstGeom>
          <a:noFill/>
        </p:spPr>
      </p:pic>
    </p:spTree>
  </p:cSld>
  <p:clrMapOvr>
    <a:masterClrMapping/>
  </p:clrMapOvr>
  <p:transition advTm="51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 autoUpdateAnimBg="0" advAuto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6400800" cy="685800"/>
          </a:xfrm>
        </p:spPr>
        <p:txBody>
          <a:bodyPr/>
          <a:lstStyle/>
          <a:p>
            <a:r>
              <a:rPr lang="zh-CN" altLang="zh-CN"/>
              <a:t>如何进行简单的绩效考评</a:t>
            </a:r>
            <a:endParaRPr lang="zh-CN" alt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77200" cy="41148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楷体_GB2312" pitchFamily="49" charset="-122"/>
              </a:rPr>
              <a:t>遇到的问题6：</a:t>
            </a:r>
            <a:endParaRPr lang="zh-CN" altLang="en-US" sz="2800">
              <a:latin typeface="楷体_GB2312" pitchFamily="49" charset="-122"/>
              <a:ea typeface="楷体_GB2312" pitchFamily="49" charset="-122"/>
            </a:endParaRP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    员工对考评不满的申诉。</a:t>
            </a:r>
          </a:p>
          <a:p>
            <a:pPr>
              <a:buFontTx/>
              <a:buNone/>
            </a:pPr>
            <a:endParaRPr lang="zh-CN" altLang="en-US" sz="2800">
              <a:latin typeface="楷体_GB2312" pitchFamily="49" charset="-122"/>
              <a:ea typeface="楷体_GB2312" pitchFamily="49" charset="-122"/>
            </a:endParaRPr>
          </a:p>
          <a:p>
            <a:pPr>
              <a:buFontTx/>
              <a:buNone/>
            </a:pPr>
            <a:r>
              <a:rPr lang="zh-CN" alt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楷体_GB2312" pitchFamily="49" charset="-122"/>
              </a:rPr>
              <a:t>问题分析：</a:t>
            </a:r>
            <a:endParaRPr lang="zh-CN" altLang="en-US" sz="2800">
              <a:latin typeface="楷体_GB2312" pitchFamily="49" charset="-122"/>
              <a:ea typeface="楷体_GB2312" pitchFamily="49" charset="-122"/>
            </a:endParaRP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    对于任何一位员工的申诉，都要认真对待。不论最终的结论如何，申诉的程序一定要公开公正。</a:t>
            </a:r>
          </a:p>
          <a:p>
            <a:pPr>
              <a:buFontTx/>
              <a:buNone/>
            </a:pPr>
            <a:endParaRPr lang="zh-CN" altLang="en-US" sz="2800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122884" name="Picture 4" descr="D:\工作文档\xinli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172200"/>
            <a:ext cx="1371600" cy="406400"/>
          </a:xfrm>
          <a:prstGeom prst="rect">
            <a:avLst/>
          </a:prstGeom>
          <a:noFill/>
        </p:spPr>
      </p:pic>
    </p:spTree>
  </p:cSld>
  <p:clrMapOvr>
    <a:masterClrMapping/>
  </p:clrMapOvr>
  <p:transition advTm="51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 autoUpdateAnimBg="0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6400800" cy="685800"/>
          </a:xfrm>
        </p:spPr>
        <p:txBody>
          <a:bodyPr/>
          <a:lstStyle/>
          <a:p>
            <a:r>
              <a:rPr lang="zh-CN" altLang="zh-CN"/>
              <a:t>如何进行简单的绩效考评</a:t>
            </a:r>
            <a:endParaRPr lang="zh-CN" alt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77200" cy="41148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楷体_GB2312" pitchFamily="49" charset="-122"/>
              </a:rPr>
              <a:t>解决方法：</a:t>
            </a:r>
          </a:p>
          <a:p>
            <a:pPr>
              <a:buFontTx/>
              <a:buNone/>
            </a:pPr>
            <a:endParaRPr lang="zh-CN" altLang="en-US" sz="2800">
              <a:solidFill>
                <a:srgbClr val="FF9933"/>
              </a:solidFill>
              <a:effectLst>
                <a:outerShdw blurRad="38100" dist="38100" dir="2700000" algn="tl">
                  <a:srgbClr val="000000"/>
                </a:outerShdw>
              </a:effectLst>
              <a:ea typeface="楷体_GB2312" pitchFamily="49" charset="-122"/>
            </a:endParaRPr>
          </a:p>
          <a:p>
            <a:pPr>
              <a:buFontTx/>
              <a:buNone/>
            </a:pPr>
            <a:r>
              <a:rPr lang="zh-CN" alt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楷体_GB2312" pitchFamily="49" charset="-122"/>
              </a:rPr>
              <a:t>           </a:t>
            </a: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建立申诉流程：当事人向人力资源部提交申诉报告，人力资源部与双方进行沟通，了解事情的前因后果，向上级提出解决办法。一般是召开当事人的述职评审会，由评审会确定考评结果。</a:t>
            </a:r>
          </a:p>
        </p:txBody>
      </p:sp>
      <p:pic>
        <p:nvPicPr>
          <p:cNvPr id="131076" name="Picture 4" descr="D:\工作文档\xinli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172200"/>
            <a:ext cx="1371600" cy="406400"/>
          </a:xfrm>
          <a:prstGeom prst="rect">
            <a:avLst/>
          </a:prstGeom>
          <a:noFill/>
        </p:spPr>
      </p:pic>
    </p:spTree>
  </p:cSld>
  <p:clrMapOvr>
    <a:masterClrMapping/>
  </p:clrMapOvr>
  <p:transition advTm="51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 autoUpdateAnimBg="0" advAuto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6400800" cy="685800"/>
          </a:xfrm>
        </p:spPr>
        <p:txBody>
          <a:bodyPr/>
          <a:lstStyle/>
          <a:p>
            <a:r>
              <a:rPr lang="zh-CN" altLang="zh-CN"/>
              <a:t>如何进行简单的绩效考评</a:t>
            </a:r>
            <a:endParaRPr lang="zh-CN" alt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77200" cy="41148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遇到的问题7：</a:t>
            </a: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    催交考评表困难</a:t>
            </a:r>
          </a:p>
          <a:p>
            <a:pPr>
              <a:buFontTx/>
              <a:buNone/>
            </a:pPr>
            <a:r>
              <a:rPr lang="zh-CN" alt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问题分析：</a:t>
            </a:r>
            <a:endParaRPr lang="zh-CN" altLang="en-US" sz="2800">
              <a:latin typeface="楷体_GB2312" pitchFamily="49" charset="-122"/>
              <a:ea typeface="楷体_GB2312" pitchFamily="49" charset="-122"/>
            </a:endParaRP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    当人力资源部进行向各直接上级进行催要的时候，由于不是直线领导，所以比较困难。</a:t>
            </a:r>
          </a:p>
          <a:p>
            <a:pPr>
              <a:buFontTx/>
              <a:buNone/>
            </a:pPr>
            <a:r>
              <a:rPr lang="zh-CN" alt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解决方法：</a:t>
            </a:r>
          </a:p>
          <a:p>
            <a:pPr>
              <a:buFontTx/>
              <a:buNone/>
            </a:pPr>
            <a:r>
              <a:rPr lang="zh-CN" alt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      </a:t>
            </a: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考评表级级上报，在每月10日前交到主管经理处，由主管经理收齐后，每月15日前交人力资源部。同时使主管经理能够监督下属部门的考评情况。</a:t>
            </a:r>
          </a:p>
          <a:p>
            <a:pPr>
              <a:buFontTx/>
              <a:buNone/>
            </a:pPr>
            <a:r>
              <a:rPr lang="zh-CN" altLang="en-US" sz="18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       （第二节结束）</a:t>
            </a:r>
            <a:endParaRPr lang="zh-CN" altLang="en-US" sz="2800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124932" name="Picture 4" descr="D:\工作文档\xinli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172200"/>
            <a:ext cx="1371600" cy="406400"/>
          </a:xfrm>
          <a:prstGeom prst="rect">
            <a:avLst/>
          </a:prstGeom>
          <a:noFill/>
        </p:spPr>
      </p:pic>
    </p:spTree>
  </p:cSld>
  <p:clrMapOvr>
    <a:masterClrMapping/>
  </p:clrMapOvr>
  <p:transition advTm="51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 autoUpdateAnimBg="0" advAuto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6400800" cy="685800"/>
          </a:xfrm>
        </p:spPr>
        <p:txBody>
          <a:bodyPr/>
          <a:lstStyle/>
          <a:p>
            <a:r>
              <a:rPr lang="zh-CN" altLang="zh-CN"/>
              <a:t>如何进行简单的绩效考评</a:t>
            </a:r>
            <a:endParaRPr lang="zh-CN" altLang="en-US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77200" cy="41148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附件：修改后的考评表和考评制度</a:t>
            </a:r>
          </a:p>
          <a:p>
            <a:pPr>
              <a:buFontTx/>
              <a:buNone/>
            </a:pPr>
            <a:endParaRPr lang="zh-CN" altLang="en-US" sz="2800">
              <a:latin typeface="楷体_GB2312" pitchFamily="49" charset="-122"/>
              <a:ea typeface="楷体_GB2312" pitchFamily="49" charset="-122"/>
            </a:endParaRPr>
          </a:p>
          <a:p>
            <a:pPr>
              <a:buFontTx/>
              <a:buNone/>
            </a:pPr>
            <a:r>
              <a:rPr lang="zh-CN" altLang="en-US" sz="18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       （第二节结束）</a:t>
            </a:r>
            <a:endParaRPr lang="zh-CN" altLang="en-US" sz="2800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133124" name="Picture 4" descr="D:\工作文档\xinli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172200"/>
            <a:ext cx="1371600" cy="406400"/>
          </a:xfrm>
          <a:prstGeom prst="rect">
            <a:avLst/>
          </a:prstGeom>
          <a:noFill/>
        </p:spPr>
      </p:pic>
    </p:spTree>
  </p:cSld>
  <p:clrMapOvr>
    <a:masterClrMapping/>
  </p:clrMapOvr>
  <p:transition advTm="51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2819400" cy="762000"/>
          </a:xfrm>
        </p:spPr>
        <p:txBody>
          <a:bodyPr/>
          <a:lstStyle/>
          <a:p>
            <a:r>
              <a:rPr lang="zh-CN" altLang="en-US"/>
              <a:t>目    录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3962400"/>
          </a:xfrm>
        </p:spPr>
        <p:txBody>
          <a:bodyPr/>
          <a:lstStyle/>
          <a:p>
            <a:r>
              <a:rPr lang="zh-CN" altLang="en-US" sz="2800">
                <a:ea typeface="楷体_GB2312" pitchFamily="49" charset="-122"/>
              </a:rPr>
              <a:t>为什么要进行绩效考评</a:t>
            </a:r>
          </a:p>
          <a:p>
            <a:r>
              <a:rPr lang="zh-CN" altLang="en-US" sz="2800">
                <a:ea typeface="楷体_GB2312" pitchFamily="49" charset="-122"/>
              </a:rPr>
              <a:t>如何进行简单的绩效考评</a:t>
            </a:r>
          </a:p>
          <a:p>
            <a:r>
              <a:rPr lang="zh-CN" altLang="en-US" sz="2800">
                <a:ea typeface="楷体_GB2312" pitchFamily="49" charset="-122"/>
              </a:rPr>
              <a:t>怎样设计绩效考评文件</a:t>
            </a:r>
          </a:p>
          <a:p>
            <a:r>
              <a:rPr lang="zh-CN" altLang="en-US" sz="2800">
                <a:ea typeface="楷体_GB2312" pitchFamily="49" charset="-122"/>
              </a:rPr>
              <a:t>（以“软件开发人员绩效考评”为例）</a:t>
            </a:r>
          </a:p>
          <a:p>
            <a:r>
              <a:rPr lang="zh-CN" altLang="en-US" sz="2800">
                <a:ea typeface="楷体_GB2312" pitchFamily="49" charset="-122"/>
              </a:rPr>
              <a:t>如何有效地实施考评</a:t>
            </a:r>
          </a:p>
          <a:p>
            <a:r>
              <a:rPr lang="zh-CN" altLang="en-US" sz="2800">
                <a:ea typeface="楷体_GB2312" pitchFamily="49" charset="-122"/>
              </a:rPr>
              <a:t>行政人员、工程人员、销售人员的绩效考评要点 </a:t>
            </a:r>
          </a:p>
          <a:p>
            <a:r>
              <a:rPr lang="zh-CN" altLang="en-US" sz="2800">
                <a:ea typeface="楷体_GB2312" pitchFamily="49" charset="-122"/>
              </a:rPr>
              <a:t>工作中一些体会</a:t>
            </a:r>
          </a:p>
        </p:txBody>
      </p:sp>
      <p:pic>
        <p:nvPicPr>
          <p:cNvPr id="13316" name="Picture 4" descr="D:\工作文档\xinli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172200"/>
            <a:ext cx="1371600" cy="406400"/>
          </a:xfrm>
          <a:prstGeom prst="rect">
            <a:avLst/>
          </a:prstGeom>
          <a:noFill/>
        </p:spPr>
      </p:pic>
    </p:spTree>
  </p:cSld>
  <p:clrMapOvr>
    <a:masterClrMapping/>
  </p:clrMapOvr>
  <p:transition advTm="154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6400800" cy="685800"/>
          </a:xfrm>
        </p:spPr>
        <p:txBody>
          <a:bodyPr/>
          <a:lstStyle/>
          <a:p>
            <a:r>
              <a:rPr lang="zh-CN" altLang="zh-CN"/>
              <a:t>为</a:t>
            </a:r>
            <a:r>
              <a:rPr lang="zh-CN" altLang="en-US"/>
              <a:t>什么要进行绩效考评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77200" cy="41148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绩效考评的目标：</a:t>
            </a: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正确地评价员工的工作。</a:t>
            </a:r>
            <a:endParaRPr lang="zh-CN" altLang="en-US" sz="2800">
              <a:effectLst>
                <a:outerShdw blurRad="38100" dist="38100" dir="2700000" algn="tl">
                  <a:srgbClr val="000000"/>
                </a:outerShdw>
              </a:effectLst>
              <a:latin typeface="楷体_GB2312" pitchFamily="49" charset="-122"/>
              <a:ea typeface="楷体_GB2312" pitchFamily="49" charset="-122"/>
            </a:endParaRPr>
          </a:p>
          <a:p>
            <a:pPr>
              <a:buFontTx/>
              <a:buNone/>
            </a:pPr>
            <a:endParaRPr lang="zh-CN" altLang="en-US" sz="2800">
              <a:latin typeface="楷体_GB2312" pitchFamily="49" charset="-122"/>
              <a:ea typeface="楷体_GB2312" pitchFamily="49" charset="-122"/>
            </a:endParaRP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1、从公司角度：</a:t>
            </a:r>
          </a:p>
          <a:p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解决涨工资和发奖金的问题：</a:t>
            </a: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谁该涨？谁不该涨？该涨多少？等等</a:t>
            </a:r>
          </a:p>
          <a:p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解决员工的人事调整问题</a:t>
            </a: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谁该晋升？谁该调岗？谁该辞退？等等</a:t>
            </a:r>
          </a:p>
        </p:txBody>
      </p:sp>
      <p:pic>
        <p:nvPicPr>
          <p:cNvPr id="14340" name="Picture 4" descr="D:\工作文档\xinli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172200"/>
            <a:ext cx="1371600" cy="406400"/>
          </a:xfrm>
          <a:prstGeom prst="rect">
            <a:avLst/>
          </a:prstGeom>
          <a:noFill/>
        </p:spPr>
      </p:pic>
    </p:spTree>
  </p:cSld>
  <p:clrMapOvr>
    <a:masterClrMapping/>
  </p:clrMapOvr>
  <p:transition advTm="51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6400800" cy="685800"/>
          </a:xfrm>
        </p:spPr>
        <p:txBody>
          <a:bodyPr/>
          <a:lstStyle/>
          <a:p>
            <a:r>
              <a:rPr lang="zh-CN" altLang="zh-CN"/>
              <a:t>为</a:t>
            </a:r>
            <a:r>
              <a:rPr lang="zh-CN" altLang="en-US"/>
              <a:t>什么要进行绩效考评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77200" cy="4114800"/>
          </a:xfrm>
        </p:spPr>
        <p:txBody>
          <a:bodyPr/>
          <a:lstStyle/>
          <a:p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了解员工培训和教育的需要</a:t>
            </a: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谁需要什么样的培训？等等</a:t>
            </a:r>
          </a:p>
          <a:p>
            <a:pPr>
              <a:buFontTx/>
              <a:buNone/>
            </a:pPr>
            <a:endParaRPr lang="zh-CN" altLang="en-US" sz="2800">
              <a:latin typeface="楷体_GB2312" pitchFamily="49" charset="-122"/>
              <a:ea typeface="楷体_GB2312" pitchFamily="49" charset="-122"/>
            </a:endParaRP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2、从员工角度：</a:t>
            </a:r>
          </a:p>
          <a:p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了解了公司对他工作的评价</a:t>
            </a:r>
          </a:p>
          <a:p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知道了自己改进工作的方向</a:t>
            </a: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</a:t>
            </a:r>
          </a:p>
          <a:p>
            <a:endParaRPr lang="zh-CN" altLang="en-US" sz="2800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77828" name="Picture 4" descr="D:\工作文档\xinli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172200"/>
            <a:ext cx="1371600" cy="406400"/>
          </a:xfrm>
          <a:prstGeom prst="rect">
            <a:avLst/>
          </a:prstGeom>
          <a:noFill/>
        </p:spPr>
      </p:pic>
    </p:spTree>
  </p:cSld>
  <p:clrMapOvr>
    <a:masterClrMapping/>
  </p:clrMapOvr>
  <p:transition advTm="51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6400800" cy="685800"/>
          </a:xfrm>
        </p:spPr>
        <p:txBody>
          <a:bodyPr/>
          <a:lstStyle/>
          <a:p>
            <a:r>
              <a:rPr lang="zh-CN" altLang="zh-CN"/>
              <a:t>为</a:t>
            </a:r>
            <a:r>
              <a:rPr lang="zh-CN" altLang="en-US"/>
              <a:t>什么要进行绩效考评</a:t>
            </a:r>
          </a:p>
        </p:txBody>
      </p:sp>
      <p:sp>
        <p:nvSpPr>
          <p:cNvPr id="942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77200" cy="41148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     绩效考评的严格定义：</a:t>
            </a: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</a:t>
            </a: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   绩效考评是一种正式的员工评估制度，它是通过系统的方法、原理来评定和测量员工在职务上的工作行为和工作效果。</a:t>
            </a: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    绩效考评是企业管理者与员工之间的一项管理沟通活动。绩效考评的结果可以直接影响到薪酬调整、奖金发放及职务升降等诸多员工的切身利益</a:t>
            </a:r>
            <a:r>
              <a:rPr lang="zh-CN" altLang="en-US"/>
              <a:t>。</a:t>
            </a:r>
          </a:p>
        </p:txBody>
      </p:sp>
      <p:pic>
        <p:nvPicPr>
          <p:cNvPr id="94212" name="Picture 1028" descr="D:\工作文档\xinli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172200"/>
            <a:ext cx="1371600" cy="406400"/>
          </a:xfrm>
          <a:prstGeom prst="rect">
            <a:avLst/>
          </a:prstGeom>
          <a:noFill/>
        </p:spPr>
      </p:pic>
    </p:spTree>
  </p:cSld>
  <p:clrMapOvr>
    <a:masterClrMapping/>
  </p:clrMapOvr>
  <p:transition advTm="51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6400800" cy="685800"/>
          </a:xfrm>
        </p:spPr>
        <p:txBody>
          <a:bodyPr/>
          <a:lstStyle/>
          <a:p>
            <a:r>
              <a:rPr lang="zh-CN" altLang="zh-CN"/>
              <a:t>为</a:t>
            </a:r>
            <a:r>
              <a:rPr lang="zh-CN" altLang="en-US"/>
              <a:t>什么要进行绩效考评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77200" cy="41148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400">
                <a:ea typeface="楷体_GB2312" pitchFamily="49" charset="-122"/>
              </a:rPr>
              <a:t>    </a:t>
            </a:r>
            <a:r>
              <a:rPr lang="zh-CN" altLang="en-US" sz="24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楷体_GB2312" pitchFamily="49" charset="-122"/>
              </a:rPr>
              <a:t>美国组织行为学家约翰·伊凡斯维其认为，绩效考评可以达到以下八个方面的目的：</a:t>
            </a:r>
          </a:p>
          <a:p>
            <a:pPr>
              <a:buFontTx/>
              <a:buNone/>
            </a:pPr>
            <a:r>
              <a:rPr lang="zh-CN" altLang="en-US" sz="2400">
                <a:ea typeface="楷体_GB2312" pitchFamily="49" charset="-122"/>
              </a:rPr>
              <a:t>   1、为员工的晋升、降职、调职和离职提供依据</a:t>
            </a:r>
          </a:p>
          <a:p>
            <a:pPr>
              <a:buFontTx/>
              <a:buNone/>
            </a:pPr>
            <a:r>
              <a:rPr lang="zh-CN" altLang="en-US" sz="2400">
                <a:ea typeface="楷体_GB2312" pitchFamily="49" charset="-122"/>
              </a:rPr>
              <a:t>   2、组织对员工的绩效考评的反馈</a:t>
            </a:r>
          </a:p>
          <a:p>
            <a:pPr>
              <a:buFontTx/>
              <a:buNone/>
            </a:pPr>
            <a:r>
              <a:rPr lang="zh-CN" altLang="en-US" sz="2400">
                <a:ea typeface="楷体_GB2312" pitchFamily="49" charset="-122"/>
              </a:rPr>
              <a:t>   3、对员工和团队对组织的贡献进行评估；</a:t>
            </a:r>
          </a:p>
          <a:p>
            <a:pPr>
              <a:buFontTx/>
              <a:buNone/>
            </a:pPr>
            <a:r>
              <a:rPr lang="zh-CN" altLang="en-US" sz="2400">
                <a:ea typeface="楷体_GB2312" pitchFamily="49" charset="-122"/>
              </a:rPr>
              <a:t>   4、为员工的薪酬决策提供依据</a:t>
            </a:r>
          </a:p>
          <a:p>
            <a:pPr>
              <a:buFontTx/>
              <a:buNone/>
            </a:pPr>
            <a:r>
              <a:rPr lang="zh-CN" altLang="en-US" sz="2400">
                <a:ea typeface="楷体_GB2312" pitchFamily="49" charset="-122"/>
              </a:rPr>
              <a:t>   5、对招聘选择和工作分配的决策进行评估</a:t>
            </a:r>
          </a:p>
          <a:p>
            <a:pPr>
              <a:buFontTx/>
              <a:buNone/>
            </a:pPr>
            <a:r>
              <a:rPr lang="zh-CN" altLang="en-US" sz="2400">
                <a:ea typeface="楷体_GB2312" pitchFamily="49" charset="-122"/>
              </a:rPr>
              <a:t>   6、了解员工和团队的培训和教育的需要</a:t>
            </a:r>
          </a:p>
          <a:p>
            <a:pPr>
              <a:buFontTx/>
              <a:buNone/>
            </a:pPr>
            <a:r>
              <a:rPr lang="zh-CN" altLang="en-US" sz="2400">
                <a:ea typeface="楷体_GB2312" pitchFamily="49" charset="-122"/>
              </a:rPr>
              <a:t>   7、对培训和员工职业生涯规划效果的评估</a:t>
            </a:r>
          </a:p>
          <a:p>
            <a:pPr>
              <a:buFontTx/>
              <a:buNone/>
            </a:pPr>
            <a:r>
              <a:rPr lang="zh-CN" altLang="en-US" sz="2400">
                <a:ea typeface="楷体_GB2312" pitchFamily="49" charset="-122"/>
              </a:rPr>
              <a:t>   8、对工作计划、预算评估和人力资源规划提供信息</a:t>
            </a:r>
            <a:endParaRPr lang="zh-CN" altLang="en-US" sz="2400"/>
          </a:p>
        </p:txBody>
      </p:sp>
      <p:pic>
        <p:nvPicPr>
          <p:cNvPr id="79876" name="Picture 4" descr="D:\工作文档\xinli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172200"/>
            <a:ext cx="1371600" cy="406400"/>
          </a:xfrm>
          <a:prstGeom prst="rect">
            <a:avLst/>
          </a:prstGeom>
          <a:noFill/>
        </p:spPr>
      </p:pic>
    </p:spTree>
  </p:cSld>
  <p:clrMapOvr>
    <a:masterClrMapping/>
  </p:clrMapOvr>
  <p:transition advTm="51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6400800" cy="685800"/>
          </a:xfrm>
        </p:spPr>
        <p:txBody>
          <a:bodyPr/>
          <a:lstStyle/>
          <a:p>
            <a:r>
              <a:rPr lang="zh-CN" altLang="zh-CN"/>
              <a:t>为</a:t>
            </a:r>
            <a:r>
              <a:rPr lang="zh-CN" altLang="en-US"/>
              <a:t>什么要进行绩效考评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77200" cy="41148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公司规模与绩效考评程度：（个人观点）</a:t>
            </a:r>
            <a:endParaRPr lang="zh-CN" altLang="en-US" sz="2800">
              <a:latin typeface="楷体_GB2312" pitchFamily="49" charset="-122"/>
              <a:ea typeface="楷体_GB2312" pitchFamily="49" charset="-122"/>
            </a:endParaRPr>
          </a:p>
          <a:p>
            <a:pPr>
              <a:buFontTx/>
              <a:buNone/>
            </a:pPr>
            <a:r>
              <a:rPr lang="zh-CN" altLang="en-US" sz="2800">
                <a:ea typeface="楷体_GB2312" pitchFamily="49" charset="-122"/>
              </a:rPr>
              <a:t>1 -- 20 人：没有必要进行正式的绩效考评</a:t>
            </a:r>
          </a:p>
          <a:p>
            <a:pPr>
              <a:buFontTx/>
              <a:buNone/>
            </a:pPr>
            <a:r>
              <a:rPr lang="zh-CN" altLang="en-US" sz="2800">
                <a:ea typeface="楷体_GB2312" pitchFamily="49" charset="-122"/>
              </a:rPr>
              <a:t>原因：</a:t>
            </a: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管理者与员工、员工之间工作状况比较了解</a:t>
            </a: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员工的工作职责和任务经常变化</a:t>
            </a: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口头的表扬、批评及员工之间的交流，比较容易形成较为准确的评价       </a:t>
            </a:r>
          </a:p>
          <a:p>
            <a:pPr>
              <a:buFontTx/>
              <a:buNone/>
            </a:pP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 没有专门的人员负责人事工作</a:t>
            </a:r>
          </a:p>
        </p:txBody>
      </p:sp>
      <p:pic>
        <p:nvPicPr>
          <p:cNvPr id="81924" name="Picture 4" descr="D:\工作文档\xinli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172200"/>
            <a:ext cx="1371600" cy="406400"/>
          </a:xfrm>
          <a:prstGeom prst="rect">
            <a:avLst/>
          </a:prstGeom>
          <a:noFill/>
        </p:spPr>
      </p:pic>
    </p:spTree>
  </p:cSld>
  <p:clrMapOvr>
    <a:masterClrMapping/>
  </p:clrMapOvr>
  <p:transition advTm="51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6400800" cy="685800"/>
          </a:xfrm>
        </p:spPr>
        <p:txBody>
          <a:bodyPr/>
          <a:lstStyle/>
          <a:p>
            <a:r>
              <a:rPr lang="zh-CN" altLang="zh-CN"/>
              <a:t>为</a:t>
            </a:r>
            <a:r>
              <a:rPr lang="zh-CN" altLang="en-US"/>
              <a:t>什么要进行绩效考评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77200" cy="41148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公司规模与绩效考评程度：（个人观点）</a:t>
            </a:r>
            <a:endParaRPr lang="zh-CN" altLang="en-US" sz="2800">
              <a:latin typeface="楷体_GB2312" pitchFamily="49" charset="-122"/>
              <a:ea typeface="楷体_GB2312" pitchFamily="49" charset="-122"/>
            </a:endParaRPr>
          </a:p>
          <a:p>
            <a:pPr>
              <a:buFontTx/>
              <a:buNone/>
            </a:pPr>
            <a:r>
              <a:rPr lang="zh-CN" altLang="en-US" sz="2400">
                <a:ea typeface="楷体_GB2312" pitchFamily="49" charset="-122"/>
              </a:rPr>
              <a:t>20 -- 80 人</a:t>
            </a:r>
            <a:r>
              <a:rPr lang="zh-CN" altLang="en-US" sz="2400">
                <a:latin typeface="楷体_GB2312" pitchFamily="49" charset="-122"/>
                <a:ea typeface="楷体_GB2312" pitchFamily="49" charset="-122"/>
              </a:rPr>
              <a:t>：需要进行简单的绩效考评</a:t>
            </a:r>
          </a:p>
          <a:p>
            <a:pPr>
              <a:buFontTx/>
              <a:buNone/>
            </a:pPr>
            <a:r>
              <a:rPr lang="zh-CN" altLang="en-US" sz="2400">
                <a:latin typeface="楷体_GB2312" pitchFamily="49" charset="-122"/>
                <a:ea typeface="楷体_GB2312" pitchFamily="49" charset="-122"/>
              </a:rPr>
              <a:t>原因：</a:t>
            </a:r>
          </a:p>
          <a:p>
            <a:pPr>
              <a:buFontTx/>
              <a:buNone/>
            </a:pPr>
            <a:r>
              <a:rPr lang="zh-CN" altLang="en-US" sz="2400">
                <a:latin typeface="楷体_GB2312" pitchFamily="49" charset="-122"/>
                <a:ea typeface="楷体_GB2312" pitchFamily="49" charset="-122"/>
              </a:rPr>
              <a:t>  管理者与员工、员工之间工作状况不太了解；</a:t>
            </a:r>
          </a:p>
          <a:p>
            <a:pPr>
              <a:buFontTx/>
              <a:buNone/>
            </a:pPr>
            <a:r>
              <a:rPr lang="zh-CN" altLang="en-US" sz="2400">
                <a:latin typeface="楷体_GB2312" pitchFamily="49" charset="-122"/>
                <a:ea typeface="楷体_GB2312" pitchFamily="49" charset="-122"/>
              </a:rPr>
              <a:t>  员工的工作职责和任务比较稳定，但还是有大量的“救火队员”；</a:t>
            </a:r>
          </a:p>
          <a:p>
            <a:pPr>
              <a:buFontTx/>
              <a:buNone/>
            </a:pPr>
            <a:r>
              <a:rPr lang="zh-CN" altLang="en-US" sz="2400">
                <a:latin typeface="楷体_GB2312" pitchFamily="49" charset="-122"/>
                <a:ea typeface="楷体_GB2312" pitchFamily="49" charset="-122"/>
              </a:rPr>
              <a:t>  形成了组织结构，但变动频繁；</a:t>
            </a:r>
          </a:p>
          <a:p>
            <a:pPr>
              <a:buFontTx/>
              <a:buNone/>
            </a:pPr>
            <a:r>
              <a:rPr lang="zh-CN" altLang="en-US" sz="2400">
                <a:latin typeface="楷体_GB2312" pitchFamily="49" charset="-122"/>
                <a:ea typeface="楷体_GB2312" pitchFamily="49" charset="-122"/>
              </a:rPr>
              <a:t>  员工之间形成较多的小团体，不同团体之间的员工很难有非正式交流，所以很难形成客观的评价。  </a:t>
            </a:r>
          </a:p>
          <a:p>
            <a:pPr>
              <a:buFontTx/>
              <a:buNone/>
            </a:pPr>
            <a:r>
              <a:rPr lang="zh-CN" altLang="en-US" sz="2400">
                <a:latin typeface="楷体_GB2312" pitchFamily="49" charset="-122"/>
                <a:ea typeface="楷体_GB2312" pitchFamily="49" charset="-122"/>
              </a:rPr>
              <a:t>  有专人负责人事工作（设人力资源经理）</a:t>
            </a:r>
          </a:p>
        </p:txBody>
      </p:sp>
      <p:pic>
        <p:nvPicPr>
          <p:cNvPr id="83972" name="Picture 4" descr="D:\工作文档\xinli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172200"/>
            <a:ext cx="1371600" cy="406400"/>
          </a:xfrm>
          <a:prstGeom prst="rect">
            <a:avLst/>
          </a:prstGeom>
          <a:noFill/>
        </p:spPr>
      </p:pic>
    </p:spTree>
  </p:cSld>
  <p:clrMapOvr>
    <a:masterClrMapping/>
  </p:clrMapOvr>
  <p:transition advTm="51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autoUpdateAnimBg="0" advAuto="0"/>
    </p:bldLst>
  </p:timing>
</p:sld>
</file>

<file path=ppt/theme/theme1.xml><?xml version="1.0" encoding="utf-8"?>
<a:theme xmlns:a="http://schemas.openxmlformats.org/drawingml/2006/main" name="时代型模板">
  <a:themeElements>
    <a:clrScheme name="时代型模板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9999"/>
      </a:accent1>
      <a:accent2>
        <a:srgbClr val="FF9933"/>
      </a:accent2>
      <a:accent3>
        <a:srgbClr val="AAB8E2"/>
      </a:accent3>
      <a:accent4>
        <a:srgbClr val="DADADA"/>
      </a:accent4>
      <a:accent5>
        <a:srgbClr val="AACACA"/>
      </a:accent5>
      <a:accent6>
        <a:srgbClr val="E78A2D"/>
      </a:accent6>
      <a:hlink>
        <a:srgbClr val="330099"/>
      </a:hlink>
      <a:folHlink>
        <a:srgbClr val="CBCBCB"/>
      </a:folHlink>
    </a:clrScheme>
    <a:fontScheme name="时代型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时代型模板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时代型模板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代型模板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Office\Templates\演示文稿设计\旋涡型模板.pot</Template>
  <TotalTime>565</TotalTime>
  <Words>2027</Words>
  <Application>Microsoft PowerPoint</Application>
  <PresentationFormat>全屏显示(4:3)</PresentationFormat>
  <Paragraphs>206</Paragraphs>
  <Slides>28</Slides>
  <Notes>28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3" baseType="lpstr">
      <vt:lpstr>Times New Roman</vt:lpstr>
      <vt:lpstr>宋体</vt:lpstr>
      <vt:lpstr>微软简综艺</vt:lpstr>
      <vt:lpstr>楷体_GB2312</vt:lpstr>
      <vt:lpstr>时代型模板</vt:lpstr>
      <vt:lpstr>企业的绩效考评管理（2-1）</vt:lpstr>
      <vt:lpstr>个人简介</vt:lpstr>
      <vt:lpstr>目    录</vt:lpstr>
      <vt:lpstr>为什么要进行绩效考评</vt:lpstr>
      <vt:lpstr>为什么要进行绩效考评</vt:lpstr>
      <vt:lpstr>为什么要进行绩效考评</vt:lpstr>
      <vt:lpstr>为什么要进行绩效考评</vt:lpstr>
      <vt:lpstr>为什么要进行绩效考评</vt:lpstr>
      <vt:lpstr>为什么要进行绩效考评</vt:lpstr>
      <vt:lpstr>为什么要进行绩效考评</vt:lpstr>
      <vt:lpstr>如何进行简单的绩效考评</vt:lpstr>
      <vt:lpstr>如何进行简单的绩效考评</vt:lpstr>
      <vt:lpstr>如何进行简单的绩效考评</vt:lpstr>
      <vt:lpstr>如何进行简单的绩效考评</vt:lpstr>
      <vt:lpstr>如何进行简单的绩效考评</vt:lpstr>
      <vt:lpstr>如何进行简单的绩效考评</vt:lpstr>
      <vt:lpstr>如何进行简单的绩效考评</vt:lpstr>
      <vt:lpstr>如何进行简单的绩效考评</vt:lpstr>
      <vt:lpstr>如何进行简单的绩效考评</vt:lpstr>
      <vt:lpstr>如何进行简单的绩效考评</vt:lpstr>
      <vt:lpstr>如何进行简单的绩效考评</vt:lpstr>
      <vt:lpstr>如何进行简单的绩效考评</vt:lpstr>
      <vt:lpstr>如何进行简单的绩效考评</vt:lpstr>
      <vt:lpstr>如何进行简单的绩效考评</vt:lpstr>
      <vt:lpstr>如何进行简单的绩效考评</vt:lpstr>
      <vt:lpstr>如何进行简单的绩效考评</vt:lpstr>
      <vt:lpstr>如何进行简单的绩效考评</vt:lpstr>
      <vt:lpstr>如何进行简单的绩效考评</vt:lpstr>
    </vt:vector>
  </TitlesOfParts>
  <Manager/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信利系统集成有限责任公司</dc:title>
  <dc:subject/>
  <dc:creator> </dc:creator>
  <dc:description/>
  <cp:lastModifiedBy>周璇</cp:lastModifiedBy>
  <cp:revision>32</cp:revision>
  <dcterms:created xsi:type="dcterms:W3CDTF">1988-02-26T19:03:07Z</dcterms:created>
  <dcterms:modified xsi:type="dcterms:W3CDTF">2010-08-30T07:54:40Z</dcterms:modified>
</cp:coreProperties>
</file>